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78" r:id="rId3"/>
    <p:sldId id="270" r:id="rId4"/>
    <p:sldId id="258" r:id="rId5"/>
    <p:sldId id="259" r:id="rId6"/>
    <p:sldId id="260" r:id="rId7"/>
    <p:sldId id="261" r:id="rId8"/>
    <p:sldId id="279" r:id="rId9"/>
    <p:sldId id="291" r:id="rId10"/>
    <p:sldId id="281" r:id="rId11"/>
    <p:sldId id="280" r:id="rId12"/>
    <p:sldId id="282" r:id="rId13"/>
    <p:sldId id="283" r:id="rId14"/>
    <p:sldId id="293" r:id="rId15"/>
    <p:sldId id="294" r:id="rId16"/>
    <p:sldId id="295" r:id="rId17"/>
    <p:sldId id="296" r:id="rId18"/>
    <p:sldId id="271" r:id="rId19"/>
    <p:sldId id="262" r:id="rId20"/>
    <p:sldId id="264" r:id="rId21"/>
    <p:sldId id="265" r:id="rId22"/>
    <p:sldId id="266" r:id="rId23"/>
    <p:sldId id="267" r:id="rId24"/>
    <p:sldId id="268" r:id="rId25"/>
    <p:sldId id="287" r:id="rId26"/>
    <p:sldId id="288" r:id="rId27"/>
    <p:sldId id="289" r:id="rId28"/>
    <p:sldId id="290" r:id="rId29"/>
    <p:sldId id="272" r:id="rId30"/>
    <p:sldId id="274" r:id="rId31"/>
    <p:sldId id="275" r:id="rId32"/>
    <p:sldId id="276" r:id="rId33"/>
    <p:sldId id="273" r:id="rId34"/>
    <p:sldId id="263" r:id="rId35"/>
    <p:sldId id="277" r:id="rId36"/>
    <p:sldId id="284" r:id="rId37"/>
    <p:sldId id="285" r:id="rId38"/>
    <p:sldId id="29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p:cViewPr varScale="1">
        <p:scale>
          <a:sx n="70" d="100"/>
          <a:sy n="70" d="100"/>
        </p:scale>
        <p:origin x="1188"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260285838025127E-2"/>
          <c:y val="0"/>
          <c:w val="0.97747942832394974"/>
          <c:h val="0.98264766769773415"/>
        </c:manualLayout>
      </c:layout>
      <c:barChart>
        <c:barDir val="col"/>
        <c:grouping val="clustered"/>
        <c:varyColors val="0"/>
        <c:ser>
          <c:idx val="0"/>
          <c:order val="0"/>
          <c:spPr>
            <a:solidFill>
              <a:srgbClr val="DFE5EF"/>
            </a:solidFill>
            <a:ln>
              <a:noFill/>
            </a:ln>
          </c:spPr>
          <c:invertIfNegative val="0"/>
          <c:dLbls>
            <c:dLbl>
              <c:idx val="0"/>
              <c:layout>
                <c:manualLayout>
                  <c:x val="0"/>
                  <c:y val="6.4059948882933425E-3"/>
                </c:manualLayout>
              </c:layout>
              <c:numFmt formatCode="#,##0&quot;%&quot;;&quot;-&quot;#,##0&quot;%&quot;" sourceLinked="0"/>
              <c:spPr>
                <a:noFill/>
                <a:ln>
                  <a:noFill/>
                </a:ln>
              </c:spPr>
              <c:txPr>
                <a:bodyPr wrap="none"/>
                <a:lstStyle/>
                <a:p>
                  <a:pPr>
                    <a:defRPr lang="en-US" sz="1200">
                      <a:solidFill>
                        <a:schemeClr val="tx1"/>
                      </a:solidFill>
                      <a:latin typeface="+mn-lt"/>
                      <a:ea typeface="+mn-ea"/>
                      <a:cs typeface="+mn-cs"/>
                      <a:sym typeface="+mn-lt"/>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0D4-439B-8421-C9F45818FE06}"/>
                </c:ext>
                <c:ext xmlns:c15="http://schemas.microsoft.com/office/drawing/2012/chart" uri="{CE6537A1-D6FC-4f65-9D91-7224C49458BB}">
                  <c15:spPr xmlns:c15="http://schemas.microsoft.com/office/drawing/2012/chart">
                    <a:prstGeom prst="rect">
                      <a:avLst/>
                    </a:prstGeom>
                  </c15:spPr>
                  <c15:layout/>
                </c:ext>
              </c:extLst>
            </c:dLbl>
            <c:dLbl>
              <c:idx val="1"/>
              <c:layout>
                <c:manualLayout>
                  <c:x val="-5.197055002165437E-3"/>
                  <c:y val="-6.6613649358970073E-2"/>
                </c:manualLayout>
              </c:layout>
              <c:numFmt formatCode="#,##0&quot;%&quot;;&quot;-&quot;#,##0&quot;%&quot;" sourceLinked="0"/>
              <c:spPr>
                <a:noFill/>
                <a:ln>
                  <a:noFill/>
                </a:ln>
              </c:spPr>
              <c:txPr>
                <a:bodyPr wrap="none"/>
                <a:lstStyle/>
                <a:p>
                  <a:pPr>
                    <a:defRPr lang="en-US" sz="1200">
                      <a:solidFill>
                        <a:schemeClr val="tx1"/>
                      </a:solidFill>
                      <a:latin typeface="+mn-lt"/>
                      <a:ea typeface="+mn-ea"/>
                      <a:cs typeface="+mn-cs"/>
                      <a:sym typeface="+mn-lt"/>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0D4-439B-8421-C9F45818FE06}"/>
                </c:ext>
                <c:ext xmlns:c15="http://schemas.microsoft.com/office/drawing/2012/chart" uri="{CE6537A1-D6FC-4f65-9D91-7224C49458BB}">
                  <c15:spPr xmlns:c15="http://schemas.microsoft.com/office/drawing/2012/chart">
                    <a:prstGeom prst="rect">
                      <a:avLst/>
                    </a:prstGeom>
                  </c15:spPr>
                  <c15:layout/>
                </c:ext>
              </c:extLst>
            </c:dLbl>
            <c:dLbl>
              <c:idx val="2"/>
              <c:layout>
                <c:manualLayout>
                  <c:x val="-6.9294066695539192E-3"/>
                  <c:y val="-7.7912191626997113E-2"/>
                </c:manualLayout>
              </c:layout>
              <c:numFmt formatCode="#,##0&quot;%&quot;;&quot;-&quot;#,##0&quot;%&quot;" sourceLinked="0"/>
              <c:spPr>
                <a:noFill/>
                <a:ln>
                  <a:noFill/>
                </a:ln>
              </c:spPr>
              <c:txPr>
                <a:bodyPr wrap="none"/>
                <a:lstStyle/>
                <a:p>
                  <a:pPr>
                    <a:defRPr lang="en-US" sz="1200">
                      <a:solidFill>
                        <a:schemeClr val="tx1"/>
                      </a:solidFill>
                      <a:latin typeface="+mn-lt"/>
                      <a:ea typeface="+mn-ea"/>
                      <a:cs typeface="+mn-cs"/>
                      <a:sym typeface="+mn-lt"/>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0D4-439B-8421-C9F45818FE06}"/>
                </c:ext>
                <c:ext xmlns:c15="http://schemas.microsoft.com/office/drawing/2012/chart" uri="{CE6537A1-D6FC-4f65-9D91-7224C49458BB}">
                  <c15:spPr xmlns:c15="http://schemas.microsoft.com/office/drawing/2012/chart">
                    <a:prstGeom prst="rect">
                      <a:avLst/>
                    </a:prstGeom>
                  </c15:spPr>
                  <c15:layout/>
                </c:ext>
              </c:extLst>
            </c:dLbl>
            <c:dLbl>
              <c:idx val="3"/>
              <c:layout>
                <c:manualLayout>
                  <c:x val="-5.1970550021655662E-3"/>
                  <c:y val="-4.6810952968165495E-2"/>
                </c:manualLayout>
              </c:layout>
              <c:numFmt formatCode="#,##0&quot;%&quot;;&quot;-&quot;#,##0&quot;%&quot;" sourceLinked="0"/>
              <c:spPr>
                <a:noFill/>
                <a:ln>
                  <a:noFill/>
                </a:ln>
              </c:spPr>
              <c:txPr>
                <a:bodyPr wrap="none"/>
                <a:lstStyle/>
                <a:p>
                  <a:pPr>
                    <a:defRPr lang="en-US" sz="1200">
                      <a:solidFill>
                        <a:schemeClr val="tx1"/>
                      </a:solidFill>
                      <a:latin typeface="+mn-lt"/>
                      <a:ea typeface="+mn-ea"/>
                      <a:cs typeface="+mn-cs"/>
                      <a:sym typeface="+mn-lt"/>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0D4-439B-8421-C9F45818FE06}"/>
                </c:ext>
                <c:ext xmlns:c15="http://schemas.microsoft.com/office/drawing/2012/chart" uri="{CE6537A1-D6FC-4f65-9D91-7224C49458BB}">
                  <c15:spPr xmlns:c15="http://schemas.microsoft.com/office/drawing/2012/chart">
                    <a:prstGeom prst="rect">
                      <a:avLst/>
                    </a:prstGeom>
                  </c15:spPr>
                  <c15:layout/>
                </c:ext>
              </c:extLst>
            </c:dLbl>
            <c:dLbl>
              <c:idx val="4"/>
              <c:layout>
                <c:manualLayout>
                  <c:x val="-5.197055002165437E-3"/>
                  <c:y val="-4.0420458537996889E-2"/>
                </c:manualLayout>
              </c:layout>
              <c:numFmt formatCode="#,##0&quot;%&quot;;&quot;-&quot;#,##0&quot;%&quot;" sourceLinked="0"/>
              <c:spPr>
                <a:noFill/>
                <a:ln>
                  <a:noFill/>
                </a:ln>
              </c:spPr>
              <c:txPr>
                <a:bodyPr wrap="none"/>
                <a:lstStyle/>
                <a:p>
                  <a:pPr>
                    <a:defRPr lang="en-US" sz="1200">
                      <a:solidFill>
                        <a:schemeClr val="tx1"/>
                      </a:solidFill>
                      <a:latin typeface="+mn-lt"/>
                      <a:ea typeface="+mn-ea"/>
                      <a:cs typeface="+mn-cs"/>
                      <a:sym typeface="+mn-lt"/>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50D4-439B-8421-C9F45818FE06}"/>
                </c:ext>
                <c:ext xmlns:c15="http://schemas.microsoft.com/office/drawing/2012/chart" uri="{CE6537A1-D6FC-4f65-9D91-7224C49458BB}">
                  <c15:spPr xmlns:c15="http://schemas.microsoft.com/office/drawing/2012/chart">
                    <a:prstGeom prst="rect">
                      <a:avLst/>
                    </a:prstGeom>
                  </c15:spPr>
                  <c15:layout/>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Sheet1!$A$1:$E$1</c:f>
              <c:numCache>
                <c:formatCode>General</c:formatCode>
                <c:ptCount val="5"/>
                <c:pt idx="0">
                  <c:v>16.659747077729683</c:v>
                </c:pt>
                <c:pt idx="1">
                  <c:v>6.4216772247440082</c:v>
                </c:pt>
                <c:pt idx="2">
                  <c:v>0.91306341028669635</c:v>
                </c:pt>
                <c:pt idx="3">
                  <c:v>7.9758782502446968</c:v>
                </c:pt>
                <c:pt idx="4">
                  <c:v>6.026825563928492</c:v>
                </c:pt>
              </c:numCache>
            </c:numRef>
          </c:val>
          <c:extLst xmlns:c16r2="http://schemas.microsoft.com/office/drawing/2015/06/chart">
            <c:ext xmlns:c16="http://schemas.microsoft.com/office/drawing/2014/chart" uri="{C3380CC4-5D6E-409C-BE32-E72D297353CC}">
              <c16:uniqueId val="{00000005-50D4-439B-8421-C9F45818FE06}"/>
            </c:ext>
          </c:extLst>
        </c:ser>
        <c:ser>
          <c:idx val="1"/>
          <c:order val="1"/>
          <c:spPr>
            <a:solidFill>
              <a:srgbClr val="C3CFE1"/>
            </a:solidFill>
            <a:ln w="9525" algn="ctr">
              <a:solidFill>
                <a:schemeClr val="tx1"/>
              </a:solidFill>
              <a:prstDash val="solid"/>
            </a:ln>
          </c:spPr>
          <c:invertIfNegative val="0"/>
          <c:dLbls>
            <c:dLbl>
              <c:idx val="0"/>
              <c:layout>
                <c:manualLayout>
                  <c:x val="7.9398534203329795E-18"/>
                  <c:y val="8.6626032502738481E-3"/>
                </c:manualLayout>
              </c:layout>
              <c:numFmt formatCode="#,##0&quot;%&quot;;&quot;-&quot;#,##0&quot;%&quot;" sourceLinked="0"/>
              <c:spPr>
                <a:noFill/>
                <a:ln>
                  <a:noFill/>
                </a:ln>
              </c:spPr>
              <c:txPr>
                <a:bodyPr wrap="none"/>
                <a:lstStyle/>
                <a:p>
                  <a:pPr>
                    <a:defRPr lang="en-US" sz="1200">
                      <a:solidFill>
                        <a:schemeClr val="tx1"/>
                      </a:solidFill>
                      <a:latin typeface="+mn-lt"/>
                      <a:ea typeface="+mn-ea"/>
                      <a:cs typeface="+mn-cs"/>
                      <a:sym typeface="+mn-lt"/>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50D4-439B-8421-C9F45818FE06}"/>
                </c:ext>
                <c:ext xmlns:c15="http://schemas.microsoft.com/office/drawing/2012/chart" uri="{CE6537A1-D6FC-4f65-9D91-7224C49458BB}">
                  <c15:spPr xmlns:c15="http://schemas.microsoft.com/office/drawing/2012/chart">
                    <a:prstGeom prst="rect">
                      <a:avLst/>
                    </a:prstGeom>
                  </c15:spPr>
                  <c15:layout/>
                </c:ext>
              </c:extLst>
            </c:dLbl>
            <c:dLbl>
              <c:idx val="1"/>
              <c:layout>
                <c:manualLayout>
                  <c:x val="0"/>
                  <c:y val="-0.15105946684894062"/>
                </c:manualLayout>
              </c:layout>
              <c:numFmt formatCode="#,##0&quot;%&quot;;&quot;-&quot;#,##0&quot;%&quot;" sourceLinked="0"/>
              <c:spPr>
                <a:noFill/>
                <a:ln>
                  <a:noFill/>
                </a:ln>
              </c:spPr>
              <c:txPr>
                <a:bodyPr wrap="none"/>
                <a:lstStyle/>
                <a:p>
                  <a:pPr>
                    <a:defRPr lang="en-US"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50D4-439B-8421-C9F45818FE06}"/>
                </c:ext>
                <c:ext xmlns:c15="http://schemas.microsoft.com/office/drawing/2012/chart" uri="{CE6537A1-D6FC-4f65-9D91-7224C49458BB}">
                  <c15:spPr xmlns:c15="http://schemas.microsoft.com/office/drawing/2012/chart">
                    <a:prstGeom prst="rect">
                      <a:avLst/>
                    </a:prstGeom>
                  </c15:spPr>
                  <c15:layout/>
                </c:ext>
              </c:extLst>
            </c:dLbl>
            <c:dLbl>
              <c:idx val="2"/>
              <c:layout>
                <c:manualLayout>
                  <c:x val="0"/>
                  <c:y val="-1.2987012987012988E-2"/>
                </c:manualLayout>
              </c:layout>
              <c:numFmt formatCode="#,##0&quot;%&quot;;&quot;-&quot;#,##0&quot;%&quot;" sourceLinked="0"/>
              <c:spPr>
                <a:noFill/>
                <a:ln>
                  <a:noFill/>
                </a:ln>
              </c:spPr>
              <c:txPr>
                <a:bodyPr wrap="none"/>
                <a:lstStyle/>
                <a:p>
                  <a:pPr>
                    <a:defRPr lang="en-US"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50D4-439B-8421-C9F45818FE06}"/>
                </c:ext>
                <c:ext xmlns:c15="http://schemas.microsoft.com/office/drawing/2012/chart" uri="{CE6537A1-D6FC-4f65-9D91-7224C49458BB}">
                  <c15:spPr xmlns:c15="http://schemas.microsoft.com/office/drawing/2012/chart">
                    <a:prstGeom prst="rect">
                      <a:avLst/>
                    </a:prstGeom>
                  </c15:spPr>
                  <c15:layout/>
                </c:ext>
              </c:extLst>
            </c:dLbl>
            <c:dLbl>
              <c:idx val="3"/>
              <c:layout>
                <c:manualLayout>
                  <c:x val="0"/>
                  <c:y val="-0.16336295283663704"/>
                </c:manualLayout>
              </c:layout>
              <c:numFmt formatCode="#,##0&quot;%&quot;;&quot;-&quot;#,##0&quot;%&quot;" sourceLinked="0"/>
              <c:spPr>
                <a:noFill/>
                <a:ln>
                  <a:noFill/>
                </a:ln>
              </c:spPr>
              <c:txPr>
                <a:bodyPr wrap="none"/>
                <a:lstStyle/>
                <a:p>
                  <a:pPr>
                    <a:defRPr lang="en-US"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50D4-439B-8421-C9F45818FE06}"/>
                </c:ext>
                <c:ext xmlns:c15="http://schemas.microsoft.com/office/drawing/2012/chart" uri="{CE6537A1-D6FC-4f65-9D91-7224C49458BB}">
                  <c15:spPr xmlns:c15="http://schemas.microsoft.com/office/drawing/2012/chart">
                    <a:prstGeom prst="rect">
                      <a:avLst/>
                    </a:prstGeom>
                  </c15:spPr>
                  <c15:layout/>
                </c:ext>
              </c:extLst>
            </c:dLbl>
            <c:dLbl>
              <c:idx val="4"/>
              <c:layout>
                <c:manualLayout>
                  <c:x val="0"/>
                  <c:y val="-0.13055365686944634"/>
                </c:manualLayout>
              </c:layout>
              <c:numFmt formatCode="#,##0&quot;%&quot;;&quot;-&quot;#,##0&quot;%&quot;" sourceLinked="0"/>
              <c:spPr>
                <a:noFill/>
                <a:ln>
                  <a:noFill/>
                </a:ln>
              </c:spPr>
              <c:txPr>
                <a:bodyPr wrap="none"/>
                <a:lstStyle/>
                <a:p>
                  <a:pPr>
                    <a:defRPr lang="en-US"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50D4-439B-8421-C9F45818FE06}"/>
                </c:ext>
                <c:ext xmlns:c15="http://schemas.microsoft.com/office/drawing/2012/chart" uri="{CE6537A1-D6FC-4f65-9D91-7224C49458BB}">
                  <c15:spPr xmlns:c15="http://schemas.microsoft.com/office/drawing/2012/chart">
                    <a:prstGeom prst="rect">
                      <a:avLst/>
                    </a:prstGeom>
                  </c15:spPr>
                  <c15:layout/>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Sheet1!$A$2:$E$2</c:f>
              <c:numCache>
                <c:formatCode>General</c:formatCode>
                <c:ptCount val="5"/>
                <c:pt idx="0">
                  <c:v>15.249969583197892</c:v>
                </c:pt>
                <c:pt idx="1">
                  <c:v>5.7401773393058955</c:v>
                </c:pt>
                <c:pt idx="2">
                  <c:v>0.81973994022289665</c:v>
                </c:pt>
                <c:pt idx="3">
                  <c:v>6.4467707105715064</c:v>
                </c:pt>
                <c:pt idx="4">
                  <c:v>4.5912564541616989</c:v>
                </c:pt>
              </c:numCache>
            </c:numRef>
          </c:val>
          <c:extLst xmlns:c16r2="http://schemas.microsoft.com/office/drawing/2015/06/chart">
            <c:ext xmlns:c16="http://schemas.microsoft.com/office/drawing/2014/chart" uri="{C3380CC4-5D6E-409C-BE32-E72D297353CC}">
              <c16:uniqueId val="{0000000B-50D4-439B-8421-C9F45818FE06}"/>
            </c:ext>
          </c:extLst>
        </c:ser>
        <c:ser>
          <c:idx val="2"/>
          <c:order val="2"/>
          <c:spPr>
            <a:solidFill>
              <a:srgbClr val="6F8DB9"/>
            </a:solidFill>
            <a:ln w="9525" algn="ctr">
              <a:solidFill>
                <a:schemeClr val="tx1"/>
              </a:solidFill>
              <a:prstDash val="solid"/>
            </a:ln>
          </c:spPr>
          <c:invertIfNegative val="0"/>
          <c:dLbls>
            <c:dLbl>
              <c:idx val="0"/>
              <c:layout>
                <c:manualLayout>
                  <c:x val="0"/>
                  <c:y val="-0.48188653451811347"/>
                </c:manualLayout>
              </c:layout>
              <c:numFmt formatCode="#,##0&quot;%&quot;;&quot;-&quot;#,##0&quot;%&quot;" sourceLinked="0"/>
              <c:spPr>
                <a:noFill/>
                <a:ln>
                  <a:noFill/>
                </a:ln>
              </c:spPr>
              <c:txPr>
                <a:bodyPr wrap="none"/>
                <a:lstStyle/>
                <a:p>
                  <a:pPr>
                    <a:defRPr lang="en-US"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50D4-439B-8421-C9F45818FE06}"/>
                </c:ext>
                <c:ext xmlns:c15="http://schemas.microsoft.com/office/drawing/2012/chart" uri="{CE6537A1-D6FC-4f65-9D91-7224C49458BB}">
                  <c15:spPr xmlns:c15="http://schemas.microsoft.com/office/drawing/2012/chart">
                    <a:prstGeom prst="rect">
                      <a:avLst/>
                    </a:prstGeom>
                  </c15:spPr>
                  <c15:layout/>
                </c:ext>
              </c:extLst>
            </c:dLbl>
            <c:dLbl>
              <c:idx val="1"/>
              <c:layout>
                <c:manualLayout>
                  <c:x val="0"/>
                  <c:y val="-0.23308270676691728"/>
                </c:manualLayout>
              </c:layout>
              <c:numFmt formatCode="#,##0&quot;%&quot;;&quot;-&quot;#,##0&quot;%&quot;" sourceLinked="0"/>
              <c:spPr>
                <a:noFill/>
                <a:ln>
                  <a:noFill/>
                </a:ln>
              </c:spPr>
              <c:txPr>
                <a:bodyPr wrap="none"/>
                <a:lstStyle/>
                <a:p>
                  <a:pPr>
                    <a:defRPr lang="en-US"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50D4-439B-8421-C9F45818FE06}"/>
                </c:ext>
                <c:ext xmlns:c15="http://schemas.microsoft.com/office/drawing/2012/chart" uri="{CE6537A1-D6FC-4f65-9D91-7224C49458BB}">
                  <c15:spPr xmlns:c15="http://schemas.microsoft.com/office/drawing/2012/chart">
                    <a:prstGeom prst="rect">
                      <a:avLst/>
                    </a:prstGeom>
                  </c15:spPr>
                  <c15:layout/>
                </c:ext>
              </c:extLst>
            </c:dLbl>
            <c:dLbl>
              <c:idx val="2"/>
              <c:layout>
                <c:manualLayout>
                  <c:x val="0"/>
                  <c:y val="-4.9897470950102593E-2"/>
                </c:manualLayout>
              </c:layout>
              <c:numFmt formatCode="#,##0&quot;%&quot;;&quot;-&quot;#,##0&quot;%&quot;" sourceLinked="0"/>
              <c:spPr>
                <a:noFill/>
                <a:ln>
                  <a:noFill/>
                </a:ln>
              </c:spPr>
              <c:txPr>
                <a:bodyPr wrap="none"/>
                <a:lstStyle/>
                <a:p>
                  <a:pPr>
                    <a:defRPr lang="en-US"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50D4-439B-8421-C9F45818FE06}"/>
                </c:ext>
                <c:ext xmlns:c15="http://schemas.microsoft.com/office/drawing/2012/chart" uri="{CE6537A1-D6FC-4f65-9D91-7224C49458BB}">
                  <c15:spPr xmlns:c15="http://schemas.microsoft.com/office/drawing/2012/chart">
                    <a:prstGeom prst="rect">
                      <a:avLst/>
                    </a:prstGeom>
                  </c15:spPr>
                  <c15:layout/>
                </c:ext>
              </c:extLst>
            </c:dLbl>
            <c:dLbl>
              <c:idx val="3"/>
              <c:layout>
                <c:manualLayout>
                  <c:x val="0"/>
                  <c:y val="-0.36158578263841445"/>
                </c:manualLayout>
              </c:layout>
              <c:numFmt formatCode="#,##0&quot;%&quot;;&quot;-&quot;#,##0&quot;%&quot;" sourceLinked="0"/>
              <c:spPr>
                <a:noFill/>
                <a:ln>
                  <a:noFill/>
                </a:ln>
              </c:spPr>
              <c:txPr>
                <a:bodyPr wrap="none"/>
                <a:lstStyle/>
                <a:p>
                  <a:pPr>
                    <a:defRPr lang="en-US"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50D4-439B-8421-C9F45818FE06}"/>
                </c:ext>
                <c:ext xmlns:c15="http://schemas.microsoft.com/office/drawing/2012/chart" uri="{CE6537A1-D6FC-4f65-9D91-7224C49458BB}">
                  <c15:spPr xmlns:c15="http://schemas.microsoft.com/office/drawing/2012/chart">
                    <a:prstGeom prst="rect">
                      <a:avLst/>
                    </a:prstGeom>
                  </c15:spPr>
                  <c15:layout/>
                </c:ext>
              </c:extLst>
            </c:dLbl>
            <c:dLbl>
              <c:idx val="4"/>
              <c:layout>
                <c:manualLayout>
                  <c:x val="-3.4647033347769609E-3"/>
                  <c:y val="1.9006575638791118E-2"/>
                </c:manualLayout>
              </c:layout>
              <c:numFmt formatCode="#,##0&quot;%&quot;;&quot;-&quot;#,##0&quot;%&quot;" sourceLinked="0"/>
              <c:spPr>
                <a:noFill/>
                <a:ln>
                  <a:noFill/>
                </a:ln>
              </c:spPr>
              <c:txPr>
                <a:bodyPr wrap="none"/>
                <a:lstStyle/>
                <a:p>
                  <a:pPr>
                    <a:defRPr lang="en-US" sz="1200">
                      <a:solidFill>
                        <a:schemeClr val="tx1"/>
                      </a:solidFill>
                      <a:latin typeface="+mn-lt"/>
                      <a:ea typeface="+mn-ea"/>
                      <a:cs typeface="+mn-cs"/>
                      <a:sym typeface="+mn-lt"/>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50D4-439B-8421-C9F45818FE06}"/>
                </c:ext>
                <c:ext xmlns:c15="http://schemas.microsoft.com/office/drawing/2012/chart" uri="{CE6537A1-D6FC-4f65-9D91-7224C49458BB}">
                  <c15:spPr xmlns:c15="http://schemas.microsoft.com/office/drawing/2012/chart">
                    <a:prstGeom prst="rect">
                      <a:avLst/>
                    </a:prstGeom>
                  </c15:spPr>
                  <c15:layout/>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Sheet1!$A$3:$E$3</c:f>
              <c:numCache>
                <c:formatCode>General</c:formatCode>
                <c:ptCount val="5"/>
                <c:pt idx="0">
                  <c:v>24.3015638694953</c:v>
                </c:pt>
                <c:pt idx="1">
                  <c:v>10.350258944992696</c:v>
                </c:pt>
                <c:pt idx="2">
                  <c:v>1.8637475432803037</c:v>
                </c:pt>
                <c:pt idx="3">
                  <c:v>17.537488911337292</c:v>
                </c:pt>
                <c:pt idx="4">
                  <c:v>10.250884759505404</c:v>
                </c:pt>
              </c:numCache>
            </c:numRef>
          </c:val>
          <c:extLst xmlns:c16r2="http://schemas.microsoft.com/office/drawing/2015/06/chart">
            <c:ext xmlns:c16="http://schemas.microsoft.com/office/drawing/2014/chart" uri="{C3380CC4-5D6E-409C-BE32-E72D297353CC}">
              <c16:uniqueId val="{00000011-50D4-439B-8421-C9F45818FE06}"/>
            </c:ext>
          </c:extLst>
        </c:ser>
        <c:ser>
          <c:idx val="3"/>
          <c:order val="3"/>
          <c:spPr>
            <a:solidFill>
              <a:srgbClr val="4C6C9C"/>
            </a:solidFill>
            <a:ln w="9525" algn="ctr">
              <a:solidFill>
                <a:schemeClr val="tx1"/>
              </a:solidFill>
              <a:prstDash val="solid"/>
            </a:ln>
          </c:spPr>
          <c:invertIfNegative val="0"/>
          <c:dLbls>
            <c:dLbl>
              <c:idx val="0"/>
              <c:layout>
                <c:manualLayout>
                  <c:x val="1.73235166738848E-3"/>
                  <c:y val="-5.3511025992546042E-3"/>
                </c:manualLayout>
              </c:layout>
              <c:numFmt formatCode="#,##0&quot;%&quot;;&quot;-&quot;#,##0&quot;%&quot;" sourceLinked="0"/>
              <c:spPr>
                <a:noFill/>
                <a:ln>
                  <a:noFill/>
                </a:ln>
              </c:spPr>
              <c:txPr>
                <a:bodyPr wrap="none"/>
                <a:lstStyle/>
                <a:p>
                  <a:pPr>
                    <a:defRPr lang="en-US" sz="1200">
                      <a:solidFill>
                        <a:schemeClr val="tx1"/>
                      </a:solidFill>
                      <a:latin typeface="+mn-lt"/>
                      <a:ea typeface="+mn-ea"/>
                      <a:cs typeface="+mn-cs"/>
                      <a:sym typeface="+mn-lt"/>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50D4-439B-8421-C9F45818FE06}"/>
                </c:ext>
                <c:ext xmlns:c15="http://schemas.microsoft.com/office/drawing/2012/chart" uri="{CE6537A1-D6FC-4f65-9D91-7224C49458BB}">
                  <c15:spPr xmlns:c15="http://schemas.microsoft.com/office/drawing/2012/chart">
                    <a:prstGeom prst="rect">
                      <a:avLst/>
                    </a:prstGeom>
                  </c15:spPr>
                  <c15:layout/>
                </c:ext>
              </c:extLst>
            </c:dLbl>
            <c:dLbl>
              <c:idx val="1"/>
              <c:layout>
                <c:manualLayout>
                  <c:x val="0"/>
                  <c:y val="-0.17429938482570081"/>
                </c:manualLayout>
              </c:layout>
              <c:numFmt formatCode="#,##0&quot;%&quot;;&quot;-&quot;#,##0&quot;%&quot;" sourceLinked="0"/>
              <c:spPr>
                <a:noFill/>
                <a:ln>
                  <a:noFill/>
                </a:ln>
              </c:spPr>
              <c:txPr>
                <a:bodyPr wrap="none"/>
                <a:lstStyle/>
                <a:p>
                  <a:pPr>
                    <a:defRPr lang="en-US"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50D4-439B-8421-C9F45818FE06}"/>
                </c:ext>
                <c:ext xmlns:c15="http://schemas.microsoft.com/office/drawing/2012/chart" uri="{CE6537A1-D6FC-4f65-9D91-7224C49458BB}">
                  <c15:spPr xmlns:c15="http://schemas.microsoft.com/office/drawing/2012/chart">
                    <a:prstGeom prst="rect">
                      <a:avLst/>
                    </a:prstGeom>
                  </c15:spPr>
                  <c15:layout/>
                </c:ext>
              </c:extLst>
            </c:dLbl>
            <c:dLbl>
              <c:idx val="2"/>
              <c:layout>
                <c:manualLayout>
                  <c:x val="0"/>
                  <c:y val="-4.7846889952153134E-3"/>
                </c:manualLayout>
              </c:layout>
              <c:numFmt formatCode="#,##0&quot;%&quot;;&quot;-&quot;#,##0&quot;%&quot;" sourceLinked="0"/>
              <c:spPr>
                <a:noFill/>
                <a:ln>
                  <a:noFill/>
                </a:ln>
              </c:spPr>
              <c:txPr>
                <a:bodyPr wrap="none"/>
                <a:lstStyle/>
                <a:p>
                  <a:pPr>
                    <a:defRPr lang="en-US"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50D4-439B-8421-C9F45818FE06}"/>
                </c:ext>
                <c:ext xmlns:c15="http://schemas.microsoft.com/office/drawing/2012/chart" uri="{CE6537A1-D6FC-4f65-9D91-7224C49458BB}">
                  <c15:spPr xmlns:c15="http://schemas.microsoft.com/office/drawing/2012/chart">
                    <a:prstGeom prst="rect">
                      <a:avLst/>
                    </a:prstGeom>
                  </c15:spPr>
                  <c15:layout/>
                </c:ext>
              </c:extLst>
            </c:dLbl>
            <c:dLbl>
              <c:idx val="3"/>
              <c:layout>
                <c:manualLayout>
                  <c:x val="0"/>
                  <c:y val="-0.20232399179767604"/>
                </c:manualLayout>
              </c:layout>
              <c:numFmt formatCode="#,##0&quot;%&quot;;&quot;-&quot;#,##0&quot;%&quot;" sourceLinked="0"/>
              <c:spPr>
                <a:noFill/>
                <a:ln>
                  <a:noFill/>
                </a:ln>
              </c:spPr>
              <c:txPr>
                <a:bodyPr wrap="none"/>
                <a:lstStyle/>
                <a:p>
                  <a:pPr>
                    <a:defRPr lang="en-US"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50D4-439B-8421-C9F45818FE06}"/>
                </c:ext>
                <c:ext xmlns:c15="http://schemas.microsoft.com/office/drawing/2012/chart" uri="{CE6537A1-D6FC-4f65-9D91-7224C49458BB}">
                  <c15:spPr xmlns:c15="http://schemas.microsoft.com/office/drawing/2012/chart">
                    <a:prstGeom prst="rect">
                      <a:avLst/>
                    </a:prstGeom>
                  </c15:spPr>
                  <c15:layout/>
                </c:ext>
              </c:extLst>
            </c:dLbl>
            <c:dLbl>
              <c:idx val="4"/>
              <c:layout>
                <c:manualLayout>
                  <c:x val="3.4647033347769609E-3"/>
                  <c:y val="1.875404734184366E-2"/>
                </c:manualLayout>
              </c:layout>
              <c:numFmt formatCode="#,##0&quot;%&quot;;&quot;-&quot;#,##0&quot;%&quot;" sourceLinked="0"/>
              <c:spPr>
                <a:noFill/>
                <a:ln>
                  <a:noFill/>
                </a:ln>
              </c:spPr>
              <c:txPr>
                <a:bodyPr wrap="none"/>
                <a:lstStyle/>
                <a:p>
                  <a:pPr>
                    <a:defRPr lang="en-US" sz="1200">
                      <a:solidFill>
                        <a:schemeClr val="tx1"/>
                      </a:solidFill>
                      <a:latin typeface="+mn-lt"/>
                      <a:ea typeface="+mn-ea"/>
                      <a:cs typeface="+mn-cs"/>
                      <a:sym typeface="+mn-lt"/>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50D4-439B-8421-C9F45818FE06}"/>
                </c:ext>
                <c:ext xmlns:c15="http://schemas.microsoft.com/office/drawing/2012/chart" uri="{CE6537A1-D6FC-4f65-9D91-7224C49458BB}">
                  <c15:spPr xmlns:c15="http://schemas.microsoft.com/office/drawing/2012/chart">
                    <a:prstGeom prst="rect">
                      <a:avLst/>
                    </a:prstGeom>
                  </c15:spPr>
                  <c15:layout>
                    <c:manualLayout>
                      <c:w val="4.6323083585967949E-2"/>
                      <c:h val="0.10198225025317413"/>
                    </c:manualLayout>
                  </c15:layout>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Sheet1!$A$4:$E$4</c:f>
              <c:numCache>
                <c:formatCode>General</c:formatCode>
                <c:ptCount val="5"/>
                <c:pt idx="0">
                  <c:v>18.444801402191413</c:v>
                </c:pt>
                <c:pt idx="1">
                  <c:v>7.051074117534295</c:v>
                </c:pt>
                <c:pt idx="2">
                  <c:v>0.58819464947089672</c:v>
                </c:pt>
                <c:pt idx="3">
                  <c:v>8.6441717951011867</c:v>
                </c:pt>
                <c:pt idx="4">
                  <c:v>11.3878488894984</c:v>
                </c:pt>
              </c:numCache>
            </c:numRef>
          </c:val>
          <c:extLst xmlns:c16r2="http://schemas.microsoft.com/office/drawing/2015/06/chart">
            <c:ext xmlns:c16="http://schemas.microsoft.com/office/drawing/2014/chart" uri="{C3380CC4-5D6E-409C-BE32-E72D297353CC}">
              <c16:uniqueId val="{00000017-50D4-439B-8421-C9F45818FE06}"/>
            </c:ext>
          </c:extLst>
        </c:ser>
        <c:dLbls>
          <c:showLegendKey val="0"/>
          <c:showVal val="0"/>
          <c:showCatName val="0"/>
          <c:showSerName val="0"/>
          <c:showPercent val="0"/>
          <c:showBubbleSize val="0"/>
        </c:dLbls>
        <c:gapWidth val="80"/>
        <c:axId val="9948840"/>
        <c:axId val="9952368"/>
      </c:barChart>
      <c:catAx>
        <c:axId val="994884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en-US"/>
            </a:pPr>
            <a:endParaRPr lang="en-US"/>
          </a:p>
        </c:txPr>
        <c:crossAx val="9952368"/>
        <c:crosses val="min"/>
        <c:auto val="0"/>
        <c:lblAlgn val="ctr"/>
        <c:lblOffset val="100"/>
        <c:noMultiLvlLbl val="0"/>
      </c:catAx>
      <c:valAx>
        <c:axId val="9952368"/>
        <c:scaling>
          <c:orientation val="minMax"/>
          <c:max val="24.3015638694953"/>
          <c:min val="0"/>
        </c:scaling>
        <c:delete val="1"/>
        <c:axPos val="l"/>
        <c:numFmt formatCode="General" sourceLinked="1"/>
        <c:majorTickMark val="out"/>
        <c:minorTickMark val="none"/>
        <c:tickLblPos val="nextTo"/>
        <c:crossAx val="9948840"/>
        <c:crosses val="min"/>
        <c:crossBetween val="between"/>
      </c:valAx>
    </c:plotArea>
    <c:plotVisOnly val="0"/>
    <c:dispBlanksAs val="gap"/>
    <c:showDLblsOverMax val="1"/>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10E499-9DAA-400D-90DF-2326AD06173D}" type="doc">
      <dgm:prSet loTypeId="urn:microsoft.com/office/officeart/2005/8/layout/radial5" loCatId="relationship" qsTypeId="urn:microsoft.com/office/officeart/2005/8/quickstyle/3d3" qsCatId="3D" csTypeId="urn:microsoft.com/office/officeart/2005/8/colors/accent1_2" csCatId="accent1" phldr="1"/>
      <dgm:spPr/>
      <dgm:t>
        <a:bodyPr/>
        <a:lstStyle/>
        <a:p>
          <a:endParaRPr lang="en-ZA"/>
        </a:p>
      </dgm:t>
    </dgm:pt>
    <dgm:pt modelId="{C45A8650-D3DE-4316-8931-E05A0F3A0F47}">
      <dgm:prSet phldrT="[Text]"/>
      <dgm:spPr>
        <a:xfrm>
          <a:off x="1468107" y="1591201"/>
          <a:ext cx="962560" cy="962560"/>
        </a:xfrm>
        <a:solidFill>
          <a:srgbClr val="A51009">
            <a:hueOff val="0"/>
            <a:satOff val="0"/>
            <a:lumOff val="0"/>
            <a:alphaOff val="0"/>
          </a:srgbClr>
        </a:solidFill>
        <a:ln>
          <a:noFill/>
        </a:ln>
        <a:effectLst>
          <a:outerShdw blurRad="50800" dist="25400" dir="5400000" rotWithShape="0">
            <a:srgbClr val="000000">
              <a:alpha val="70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ZA" dirty="0" smtClean="0">
              <a:solidFill>
                <a:sysClr val="window" lastClr="FFFFFF"/>
              </a:solidFill>
              <a:latin typeface="Calibri"/>
              <a:ea typeface="+mn-ea"/>
              <a:cs typeface="+mn-cs"/>
            </a:rPr>
            <a:t>IGR</a:t>
          </a:r>
          <a:endParaRPr lang="en-ZA" dirty="0">
            <a:solidFill>
              <a:sysClr val="window" lastClr="FFFFFF"/>
            </a:solidFill>
            <a:latin typeface="Calibri"/>
            <a:ea typeface="+mn-ea"/>
            <a:cs typeface="+mn-cs"/>
          </a:endParaRPr>
        </a:p>
      </dgm:t>
    </dgm:pt>
    <dgm:pt modelId="{89C52F0A-846E-45AA-A969-22166FFFEC93}" type="parTrans" cxnId="{0766EB7A-8B79-4950-8B5B-738131A7CAA2}">
      <dgm:prSet/>
      <dgm:spPr/>
      <dgm:t>
        <a:bodyPr/>
        <a:lstStyle/>
        <a:p>
          <a:endParaRPr lang="en-ZA"/>
        </a:p>
      </dgm:t>
    </dgm:pt>
    <dgm:pt modelId="{111E5C32-EF77-4622-8942-3A3CF10C1825}" type="sibTrans" cxnId="{0766EB7A-8B79-4950-8B5B-738131A7CAA2}">
      <dgm:prSet/>
      <dgm:spPr/>
      <dgm:t>
        <a:bodyPr/>
        <a:lstStyle/>
        <a:p>
          <a:endParaRPr lang="en-ZA"/>
        </a:p>
      </dgm:t>
    </dgm:pt>
    <dgm:pt modelId="{8AE33B5E-776B-4F6D-8FC7-25E3FBCAE65E}">
      <dgm:prSet phldrT="[Text]"/>
      <dgm:spPr>
        <a:xfrm>
          <a:off x="1347787" y="1548"/>
          <a:ext cx="1203201" cy="1203201"/>
        </a:xfrm>
        <a:solidFill>
          <a:srgbClr val="A51009">
            <a:hueOff val="0"/>
            <a:satOff val="0"/>
            <a:lumOff val="0"/>
            <a:alphaOff val="0"/>
          </a:srgbClr>
        </a:solidFill>
        <a:ln>
          <a:noFill/>
        </a:ln>
        <a:effectLst>
          <a:outerShdw blurRad="25400" dist="25400" dir="5400000" rotWithShape="0">
            <a:srgbClr val="000000">
              <a:alpha val="70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ZA" dirty="0" smtClean="0">
              <a:solidFill>
                <a:sysClr val="window" lastClr="FFFFFF"/>
              </a:solidFill>
              <a:latin typeface="Calibri"/>
              <a:ea typeface="+mn-ea"/>
              <a:cs typeface="+mn-cs"/>
            </a:rPr>
            <a:t>Joint Mayors Forum</a:t>
          </a:r>
          <a:endParaRPr lang="en-ZA" dirty="0">
            <a:solidFill>
              <a:sysClr val="window" lastClr="FFFFFF"/>
            </a:solidFill>
            <a:latin typeface="Calibri"/>
            <a:ea typeface="+mn-ea"/>
            <a:cs typeface="+mn-cs"/>
          </a:endParaRPr>
        </a:p>
      </dgm:t>
    </dgm:pt>
    <dgm:pt modelId="{EAD4BF7A-1FB6-49D6-A0A0-93C81D255796}" type="parTrans" cxnId="{B8D54D2D-CF13-4FD2-9299-B1172A18AE61}">
      <dgm:prSet/>
      <dgm:spPr>
        <a:xfrm rot="16200000">
          <a:off x="1846978" y="1285971"/>
          <a:ext cx="204819" cy="235601"/>
        </a:xfrm>
        <a:solidFill>
          <a:srgbClr val="A51009">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en-ZA">
            <a:solidFill>
              <a:sysClr val="window" lastClr="FFFFFF"/>
            </a:solidFill>
            <a:latin typeface="Calibri"/>
            <a:ea typeface="+mn-ea"/>
            <a:cs typeface="+mn-cs"/>
          </a:endParaRPr>
        </a:p>
      </dgm:t>
    </dgm:pt>
    <dgm:pt modelId="{E48FFC2D-1F01-4F1A-9543-6FEBB5BE946F}" type="sibTrans" cxnId="{B8D54D2D-CF13-4FD2-9299-B1172A18AE61}">
      <dgm:prSet/>
      <dgm:spPr/>
      <dgm:t>
        <a:bodyPr/>
        <a:lstStyle/>
        <a:p>
          <a:endParaRPr lang="en-ZA"/>
        </a:p>
      </dgm:t>
    </dgm:pt>
    <dgm:pt modelId="{B24B8096-0FFB-4815-A4ED-2864745DCEFF}">
      <dgm:prSet phldrT="[Text]"/>
      <dgm:spPr>
        <a:xfrm>
          <a:off x="2620266" y="736214"/>
          <a:ext cx="1203201" cy="1203201"/>
        </a:xfrm>
        <a:solidFill>
          <a:srgbClr val="A51009">
            <a:hueOff val="0"/>
            <a:satOff val="0"/>
            <a:lumOff val="0"/>
            <a:alphaOff val="0"/>
          </a:srgbClr>
        </a:solidFill>
        <a:ln>
          <a:noFill/>
        </a:ln>
        <a:effectLst>
          <a:outerShdw blurRad="25400" dist="25400" dir="5400000" rotWithShape="0">
            <a:srgbClr val="000000">
              <a:alpha val="70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ZA" dirty="0" smtClean="0">
              <a:solidFill>
                <a:sysClr val="window" lastClr="FFFFFF"/>
              </a:solidFill>
              <a:latin typeface="Calibri"/>
              <a:ea typeface="+mn-ea"/>
              <a:cs typeface="+mn-cs"/>
            </a:rPr>
            <a:t>Joint Mayoral Committee</a:t>
          </a:r>
          <a:endParaRPr lang="en-ZA" dirty="0">
            <a:solidFill>
              <a:sysClr val="window" lastClr="FFFFFF"/>
            </a:solidFill>
            <a:latin typeface="Calibri"/>
            <a:ea typeface="+mn-ea"/>
            <a:cs typeface="+mn-cs"/>
          </a:endParaRPr>
        </a:p>
      </dgm:t>
    </dgm:pt>
    <dgm:pt modelId="{1F012F80-C08F-4FDF-A465-70BA1AD7C365}" type="parTrans" cxnId="{60CA4D10-1109-4EBC-865E-4C1DAFB92A8A}">
      <dgm:prSet/>
      <dgm:spPr>
        <a:xfrm rot="19800000">
          <a:off x="2426097" y="1620325"/>
          <a:ext cx="204819" cy="235601"/>
        </a:xfrm>
        <a:solidFill>
          <a:srgbClr val="A51009">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en-ZA">
            <a:solidFill>
              <a:sysClr val="window" lastClr="FFFFFF"/>
            </a:solidFill>
            <a:latin typeface="Calibri"/>
            <a:ea typeface="+mn-ea"/>
            <a:cs typeface="+mn-cs"/>
          </a:endParaRPr>
        </a:p>
      </dgm:t>
    </dgm:pt>
    <dgm:pt modelId="{2A320F83-3788-4BA2-ADD6-2891C2507588}" type="sibTrans" cxnId="{60CA4D10-1109-4EBC-865E-4C1DAFB92A8A}">
      <dgm:prSet/>
      <dgm:spPr/>
      <dgm:t>
        <a:bodyPr/>
        <a:lstStyle/>
        <a:p>
          <a:endParaRPr lang="en-ZA"/>
        </a:p>
      </dgm:t>
    </dgm:pt>
    <dgm:pt modelId="{5438F433-F8C2-4F2E-9BCB-D463084F4A48}">
      <dgm:prSet phldrT="[Text]"/>
      <dgm:spPr>
        <a:xfrm>
          <a:off x="1347787" y="2940213"/>
          <a:ext cx="1203201" cy="1203201"/>
        </a:xfrm>
        <a:solidFill>
          <a:srgbClr val="A51009">
            <a:hueOff val="0"/>
            <a:satOff val="0"/>
            <a:lumOff val="0"/>
            <a:alphaOff val="0"/>
          </a:srgbClr>
        </a:solidFill>
        <a:ln>
          <a:noFill/>
        </a:ln>
        <a:effectLst>
          <a:outerShdw blurRad="25400" dist="25400" dir="5400000" rotWithShape="0">
            <a:srgbClr val="000000">
              <a:alpha val="70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ZA" dirty="0" smtClean="0">
              <a:solidFill>
                <a:sysClr val="window" lastClr="FFFFFF"/>
              </a:solidFill>
              <a:latin typeface="Calibri"/>
              <a:ea typeface="+mn-ea"/>
              <a:cs typeface="+mn-cs"/>
            </a:rPr>
            <a:t>Section 80 Committees</a:t>
          </a:r>
          <a:endParaRPr lang="en-ZA" dirty="0">
            <a:solidFill>
              <a:sysClr val="window" lastClr="FFFFFF"/>
            </a:solidFill>
            <a:latin typeface="Calibri"/>
            <a:ea typeface="+mn-ea"/>
            <a:cs typeface="+mn-cs"/>
          </a:endParaRPr>
        </a:p>
      </dgm:t>
    </dgm:pt>
    <dgm:pt modelId="{84371D90-C804-4DB0-91C1-A5639784E562}" type="parTrans" cxnId="{78C2E99D-671E-4D4E-8E96-E649BFA10148}">
      <dgm:prSet/>
      <dgm:spPr>
        <a:xfrm rot="5400000">
          <a:off x="1846978" y="2623390"/>
          <a:ext cx="204819" cy="235601"/>
        </a:xfrm>
        <a:solidFill>
          <a:srgbClr val="A51009">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en-ZA">
            <a:solidFill>
              <a:sysClr val="window" lastClr="FFFFFF"/>
            </a:solidFill>
            <a:latin typeface="Calibri"/>
            <a:ea typeface="+mn-ea"/>
            <a:cs typeface="+mn-cs"/>
          </a:endParaRPr>
        </a:p>
      </dgm:t>
    </dgm:pt>
    <dgm:pt modelId="{43811C69-8C93-437A-ADF9-00C06EA558DD}" type="sibTrans" cxnId="{78C2E99D-671E-4D4E-8E96-E649BFA10148}">
      <dgm:prSet/>
      <dgm:spPr/>
      <dgm:t>
        <a:bodyPr/>
        <a:lstStyle/>
        <a:p>
          <a:endParaRPr lang="en-ZA"/>
        </a:p>
      </dgm:t>
    </dgm:pt>
    <dgm:pt modelId="{4C36A6BB-804C-40EE-B6FC-B05B8B893A23}">
      <dgm:prSet phldrT="[Text]"/>
      <dgm:spPr>
        <a:xfrm>
          <a:off x="75308" y="736214"/>
          <a:ext cx="1203201" cy="1203201"/>
        </a:xfrm>
        <a:solidFill>
          <a:srgbClr val="A51009">
            <a:hueOff val="0"/>
            <a:satOff val="0"/>
            <a:lumOff val="0"/>
            <a:alphaOff val="0"/>
          </a:srgbClr>
        </a:solidFill>
        <a:ln>
          <a:noFill/>
        </a:ln>
        <a:effectLst>
          <a:outerShdw blurRad="25400" dist="25400" dir="5400000" rotWithShape="0">
            <a:srgbClr val="000000">
              <a:alpha val="70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ZA" dirty="0" smtClean="0">
              <a:solidFill>
                <a:sysClr val="window" lastClr="FFFFFF"/>
              </a:solidFill>
              <a:latin typeface="Calibri"/>
              <a:ea typeface="+mn-ea"/>
              <a:cs typeface="+mn-cs"/>
            </a:rPr>
            <a:t>MEC/MMC Forum</a:t>
          </a:r>
          <a:endParaRPr lang="en-ZA" dirty="0">
            <a:solidFill>
              <a:sysClr val="window" lastClr="FFFFFF"/>
            </a:solidFill>
            <a:latin typeface="Calibri"/>
            <a:ea typeface="+mn-ea"/>
            <a:cs typeface="+mn-cs"/>
          </a:endParaRPr>
        </a:p>
      </dgm:t>
    </dgm:pt>
    <dgm:pt modelId="{14BFAA89-E00E-4E78-AF1C-4039F2601701}" type="parTrans" cxnId="{7D151ADC-4274-41C8-9704-3B796E9B522C}">
      <dgm:prSet/>
      <dgm:spPr>
        <a:xfrm rot="12600000">
          <a:off x="1267858" y="1620325"/>
          <a:ext cx="204819" cy="235601"/>
        </a:xfrm>
        <a:solidFill>
          <a:srgbClr val="A51009">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en-ZA">
            <a:solidFill>
              <a:sysClr val="window" lastClr="FFFFFF"/>
            </a:solidFill>
            <a:latin typeface="Calibri"/>
            <a:ea typeface="+mn-ea"/>
            <a:cs typeface="+mn-cs"/>
          </a:endParaRPr>
        </a:p>
      </dgm:t>
    </dgm:pt>
    <dgm:pt modelId="{C5F01B89-6CA9-40B6-A638-A7E3AE7D71AE}" type="sibTrans" cxnId="{7D151ADC-4274-41C8-9704-3B796E9B522C}">
      <dgm:prSet/>
      <dgm:spPr/>
      <dgm:t>
        <a:bodyPr/>
        <a:lstStyle/>
        <a:p>
          <a:endParaRPr lang="en-ZA"/>
        </a:p>
      </dgm:t>
    </dgm:pt>
    <dgm:pt modelId="{45A77770-06A4-4139-9276-ED59F26F48E1}">
      <dgm:prSet/>
      <dgm:spPr>
        <a:xfrm>
          <a:off x="75308" y="2205547"/>
          <a:ext cx="1203201" cy="1203201"/>
        </a:xfrm>
        <a:solidFill>
          <a:srgbClr val="A51009">
            <a:hueOff val="0"/>
            <a:satOff val="0"/>
            <a:lumOff val="0"/>
            <a:alphaOff val="0"/>
          </a:srgbClr>
        </a:solidFill>
        <a:ln>
          <a:noFill/>
        </a:ln>
        <a:effectLst>
          <a:outerShdw blurRad="25400" dist="25400" dir="5400000" rotWithShape="0">
            <a:srgbClr val="000000">
              <a:alpha val="70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ZA" dirty="0" smtClean="0">
              <a:solidFill>
                <a:sysClr val="window" lastClr="FFFFFF"/>
              </a:solidFill>
              <a:latin typeface="Calibri"/>
              <a:ea typeface="+mn-ea"/>
              <a:cs typeface="+mn-cs"/>
            </a:rPr>
            <a:t>Premiers Coordinating Forum</a:t>
          </a:r>
          <a:endParaRPr lang="en-ZA" dirty="0">
            <a:solidFill>
              <a:sysClr val="window" lastClr="FFFFFF"/>
            </a:solidFill>
            <a:latin typeface="Calibri"/>
            <a:ea typeface="+mn-ea"/>
            <a:cs typeface="+mn-cs"/>
          </a:endParaRPr>
        </a:p>
      </dgm:t>
    </dgm:pt>
    <dgm:pt modelId="{D1012872-3FAA-4B0C-9BB8-CD02143884CF}" type="parTrans" cxnId="{41340F9C-AE5D-4DCE-BF9E-AEBF13F71C04}">
      <dgm:prSet/>
      <dgm:spPr>
        <a:xfrm rot="9000000">
          <a:off x="1267858" y="2289035"/>
          <a:ext cx="204819" cy="235601"/>
        </a:xfrm>
        <a:solidFill>
          <a:srgbClr val="A51009">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en-ZA">
            <a:solidFill>
              <a:sysClr val="window" lastClr="FFFFFF"/>
            </a:solidFill>
            <a:latin typeface="Calibri"/>
            <a:ea typeface="+mn-ea"/>
            <a:cs typeface="+mn-cs"/>
          </a:endParaRPr>
        </a:p>
      </dgm:t>
    </dgm:pt>
    <dgm:pt modelId="{387EDEAB-4D46-4E7F-A1E2-533F99761C2F}" type="sibTrans" cxnId="{41340F9C-AE5D-4DCE-BF9E-AEBF13F71C04}">
      <dgm:prSet/>
      <dgm:spPr/>
      <dgm:t>
        <a:bodyPr/>
        <a:lstStyle/>
        <a:p>
          <a:endParaRPr lang="en-ZA"/>
        </a:p>
      </dgm:t>
    </dgm:pt>
    <dgm:pt modelId="{B27BFC66-72FB-4FD4-AEA4-CFCBCA17BB06}" type="pres">
      <dgm:prSet presAssocID="{F210E499-9DAA-400D-90DF-2326AD06173D}" presName="Name0" presStyleCnt="0">
        <dgm:presLayoutVars>
          <dgm:chMax val="1"/>
          <dgm:dir/>
          <dgm:animLvl val="ctr"/>
          <dgm:resizeHandles val="exact"/>
        </dgm:presLayoutVars>
      </dgm:prSet>
      <dgm:spPr/>
      <dgm:t>
        <a:bodyPr/>
        <a:lstStyle/>
        <a:p>
          <a:endParaRPr lang="en-ZA"/>
        </a:p>
      </dgm:t>
    </dgm:pt>
    <dgm:pt modelId="{0F294777-94FB-4993-A7D2-134C33828D32}" type="pres">
      <dgm:prSet presAssocID="{C45A8650-D3DE-4316-8931-E05A0F3A0F47}" presName="centerShape" presStyleLbl="node0" presStyleIdx="0" presStyleCnt="1"/>
      <dgm:spPr>
        <a:prstGeom prst="ellipse">
          <a:avLst/>
        </a:prstGeom>
      </dgm:spPr>
      <dgm:t>
        <a:bodyPr/>
        <a:lstStyle/>
        <a:p>
          <a:endParaRPr lang="en-ZA"/>
        </a:p>
      </dgm:t>
    </dgm:pt>
    <dgm:pt modelId="{E6910CBD-7639-498C-BCD1-0BC953747B40}" type="pres">
      <dgm:prSet presAssocID="{EAD4BF7A-1FB6-49D6-A0A0-93C81D255796}" presName="parTrans" presStyleLbl="sibTrans2D1" presStyleIdx="0" presStyleCnt="5"/>
      <dgm:spPr>
        <a:prstGeom prst="rightArrow">
          <a:avLst>
            <a:gd name="adj1" fmla="val 60000"/>
            <a:gd name="adj2" fmla="val 50000"/>
          </a:avLst>
        </a:prstGeom>
      </dgm:spPr>
      <dgm:t>
        <a:bodyPr/>
        <a:lstStyle/>
        <a:p>
          <a:endParaRPr lang="en-ZA"/>
        </a:p>
      </dgm:t>
    </dgm:pt>
    <dgm:pt modelId="{E6C1C2C7-69DB-44CB-8927-5A752620C17F}" type="pres">
      <dgm:prSet presAssocID="{EAD4BF7A-1FB6-49D6-A0A0-93C81D255796}" presName="connectorText" presStyleLbl="sibTrans2D1" presStyleIdx="0" presStyleCnt="5"/>
      <dgm:spPr/>
      <dgm:t>
        <a:bodyPr/>
        <a:lstStyle/>
        <a:p>
          <a:endParaRPr lang="en-ZA"/>
        </a:p>
      </dgm:t>
    </dgm:pt>
    <dgm:pt modelId="{2ADB830B-A396-4FE2-9EEA-BF37D575F06B}" type="pres">
      <dgm:prSet presAssocID="{8AE33B5E-776B-4F6D-8FC7-25E3FBCAE65E}" presName="node" presStyleLbl="node1" presStyleIdx="0" presStyleCnt="5">
        <dgm:presLayoutVars>
          <dgm:bulletEnabled val="1"/>
        </dgm:presLayoutVars>
      </dgm:prSet>
      <dgm:spPr>
        <a:prstGeom prst="ellipse">
          <a:avLst/>
        </a:prstGeom>
      </dgm:spPr>
      <dgm:t>
        <a:bodyPr/>
        <a:lstStyle/>
        <a:p>
          <a:endParaRPr lang="en-ZA"/>
        </a:p>
      </dgm:t>
    </dgm:pt>
    <dgm:pt modelId="{89D5DC14-3D60-4265-A98E-D430B28350D1}" type="pres">
      <dgm:prSet presAssocID="{1F012F80-C08F-4FDF-A465-70BA1AD7C365}" presName="parTrans" presStyleLbl="sibTrans2D1" presStyleIdx="1" presStyleCnt="5"/>
      <dgm:spPr>
        <a:prstGeom prst="rightArrow">
          <a:avLst>
            <a:gd name="adj1" fmla="val 60000"/>
            <a:gd name="adj2" fmla="val 50000"/>
          </a:avLst>
        </a:prstGeom>
      </dgm:spPr>
      <dgm:t>
        <a:bodyPr/>
        <a:lstStyle/>
        <a:p>
          <a:endParaRPr lang="en-ZA"/>
        </a:p>
      </dgm:t>
    </dgm:pt>
    <dgm:pt modelId="{A727E0B3-03DC-4391-A50D-7CD4F438AD58}" type="pres">
      <dgm:prSet presAssocID="{1F012F80-C08F-4FDF-A465-70BA1AD7C365}" presName="connectorText" presStyleLbl="sibTrans2D1" presStyleIdx="1" presStyleCnt="5"/>
      <dgm:spPr/>
      <dgm:t>
        <a:bodyPr/>
        <a:lstStyle/>
        <a:p>
          <a:endParaRPr lang="en-ZA"/>
        </a:p>
      </dgm:t>
    </dgm:pt>
    <dgm:pt modelId="{D869C5F4-C202-4FD2-BBA4-5D82F671230C}" type="pres">
      <dgm:prSet presAssocID="{B24B8096-0FFB-4815-A4ED-2864745DCEFF}" presName="node" presStyleLbl="node1" presStyleIdx="1" presStyleCnt="5">
        <dgm:presLayoutVars>
          <dgm:bulletEnabled val="1"/>
        </dgm:presLayoutVars>
      </dgm:prSet>
      <dgm:spPr>
        <a:prstGeom prst="ellipse">
          <a:avLst/>
        </a:prstGeom>
      </dgm:spPr>
      <dgm:t>
        <a:bodyPr/>
        <a:lstStyle/>
        <a:p>
          <a:endParaRPr lang="en-ZA"/>
        </a:p>
      </dgm:t>
    </dgm:pt>
    <dgm:pt modelId="{06F1E468-33FB-4B3A-AA1C-E2A0A64DB524}" type="pres">
      <dgm:prSet presAssocID="{84371D90-C804-4DB0-91C1-A5639784E562}" presName="parTrans" presStyleLbl="sibTrans2D1" presStyleIdx="2" presStyleCnt="5"/>
      <dgm:spPr>
        <a:prstGeom prst="rightArrow">
          <a:avLst>
            <a:gd name="adj1" fmla="val 60000"/>
            <a:gd name="adj2" fmla="val 50000"/>
          </a:avLst>
        </a:prstGeom>
      </dgm:spPr>
      <dgm:t>
        <a:bodyPr/>
        <a:lstStyle/>
        <a:p>
          <a:endParaRPr lang="en-ZA"/>
        </a:p>
      </dgm:t>
    </dgm:pt>
    <dgm:pt modelId="{B99EB864-A0D5-45DB-ABC9-204377A04816}" type="pres">
      <dgm:prSet presAssocID="{84371D90-C804-4DB0-91C1-A5639784E562}" presName="connectorText" presStyleLbl="sibTrans2D1" presStyleIdx="2" presStyleCnt="5"/>
      <dgm:spPr/>
      <dgm:t>
        <a:bodyPr/>
        <a:lstStyle/>
        <a:p>
          <a:endParaRPr lang="en-ZA"/>
        </a:p>
      </dgm:t>
    </dgm:pt>
    <dgm:pt modelId="{0DCD96A8-EB12-4EB3-A64A-59CDEB21A164}" type="pres">
      <dgm:prSet presAssocID="{5438F433-F8C2-4F2E-9BCB-D463084F4A48}" presName="node" presStyleLbl="node1" presStyleIdx="2" presStyleCnt="5">
        <dgm:presLayoutVars>
          <dgm:bulletEnabled val="1"/>
        </dgm:presLayoutVars>
      </dgm:prSet>
      <dgm:spPr>
        <a:prstGeom prst="ellipse">
          <a:avLst/>
        </a:prstGeom>
      </dgm:spPr>
      <dgm:t>
        <a:bodyPr/>
        <a:lstStyle/>
        <a:p>
          <a:endParaRPr lang="en-ZA"/>
        </a:p>
      </dgm:t>
    </dgm:pt>
    <dgm:pt modelId="{14E4C283-CE04-473D-BFFA-8B70190CCAA1}" type="pres">
      <dgm:prSet presAssocID="{D1012872-3FAA-4B0C-9BB8-CD02143884CF}" presName="parTrans" presStyleLbl="sibTrans2D1" presStyleIdx="3" presStyleCnt="5"/>
      <dgm:spPr>
        <a:prstGeom prst="rightArrow">
          <a:avLst>
            <a:gd name="adj1" fmla="val 60000"/>
            <a:gd name="adj2" fmla="val 50000"/>
          </a:avLst>
        </a:prstGeom>
      </dgm:spPr>
      <dgm:t>
        <a:bodyPr/>
        <a:lstStyle/>
        <a:p>
          <a:endParaRPr lang="en-ZA"/>
        </a:p>
      </dgm:t>
    </dgm:pt>
    <dgm:pt modelId="{0C57ED3C-E7BA-480F-9667-015DAC572705}" type="pres">
      <dgm:prSet presAssocID="{D1012872-3FAA-4B0C-9BB8-CD02143884CF}" presName="connectorText" presStyleLbl="sibTrans2D1" presStyleIdx="3" presStyleCnt="5"/>
      <dgm:spPr/>
      <dgm:t>
        <a:bodyPr/>
        <a:lstStyle/>
        <a:p>
          <a:endParaRPr lang="en-ZA"/>
        </a:p>
      </dgm:t>
    </dgm:pt>
    <dgm:pt modelId="{AC514000-908A-443D-98C6-2B1FBFD6685E}" type="pres">
      <dgm:prSet presAssocID="{45A77770-06A4-4139-9276-ED59F26F48E1}" presName="node" presStyleLbl="node1" presStyleIdx="3" presStyleCnt="5">
        <dgm:presLayoutVars>
          <dgm:bulletEnabled val="1"/>
        </dgm:presLayoutVars>
      </dgm:prSet>
      <dgm:spPr>
        <a:prstGeom prst="ellipse">
          <a:avLst/>
        </a:prstGeom>
      </dgm:spPr>
      <dgm:t>
        <a:bodyPr/>
        <a:lstStyle/>
        <a:p>
          <a:endParaRPr lang="en-ZA"/>
        </a:p>
      </dgm:t>
    </dgm:pt>
    <dgm:pt modelId="{7DF9039F-DC8A-452E-B0F6-6ED37C7F7ED0}" type="pres">
      <dgm:prSet presAssocID="{14BFAA89-E00E-4E78-AF1C-4039F2601701}" presName="parTrans" presStyleLbl="sibTrans2D1" presStyleIdx="4" presStyleCnt="5"/>
      <dgm:spPr>
        <a:prstGeom prst="rightArrow">
          <a:avLst>
            <a:gd name="adj1" fmla="val 60000"/>
            <a:gd name="adj2" fmla="val 50000"/>
          </a:avLst>
        </a:prstGeom>
      </dgm:spPr>
      <dgm:t>
        <a:bodyPr/>
        <a:lstStyle/>
        <a:p>
          <a:endParaRPr lang="en-ZA"/>
        </a:p>
      </dgm:t>
    </dgm:pt>
    <dgm:pt modelId="{92B6DEF5-C733-42AB-A5CA-22D20ADEA47F}" type="pres">
      <dgm:prSet presAssocID="{14BFAA89-E00E-4E78-AF1C-4039F2601701}" presName="connectorText" presStyleLbl="sibTrans2D1" presStyleIdx="4" presStyleCnt="5"/>
      <dgm:spPr/>
      <dgm:t>
        <a:bodyPr/>
        <a:lstStyle/>
        <a:p>
          <a:endParaRPr lang="en-ZA"/>
        </a:p>
      </dgm:t>
    </dgm:pt>
    <dgm:pt modelId="{E4AFC125-00F4-4B0D-A00F-E2A24875D9FB}" type="pres">
      <dgm:prSet presAssocID="{4C36A6BB-804C-40EE-B6FC-B05B8B893A23}" presName="node" presStyleLbl="node1" presStyleIdx="4" presStyleCnt="5">
        <dgm:presLayoutVars>
          <dgm:bulletEnabled val="1"/>
        </dgm:presLayoutVars>
      </dgm:prSet>
      <dgm:spPr>
        <a:prstGeom prst="ellipse">
          <a:avLst/>
        </a:prstGeom>
      </dgm:spPr>
      <dgm:t>
        <a:bodyPr/>
        <a:lstStyle/>
        <a:p>
          <a:endParaRPr lang="en-ZA"/>
        </a:p>
      </dgm:t>
    </dgm:pt>
  </dgm:ptLst>
  <dgm:cxnLst>
    <dgm:cxn modelId="{4E2E76B9-B73C-4FA8-B21C-DBF001FD965B}" type="presOf" srcId="{1F012F80-C08F-4FDF-A465-70BA1AD7C365}" destId="{A727E0B3-03DC-4391-A50D-7CD4F438AD58}" srcOrd="1" destOrd="0" presId="urn:microsoft.com/office/officeart/2005/8/layout/radial5"/>
    <dgm:cxn modelId="{39DCAEF5-99C2-4901-8C66-C886D06589EE}" type="presOf" srcId="{84371D90-C804-4DB0-91C1-A5639784E562}" destId="{B99EB864-A0D5-45DB-ABC9-204377A04816}" srcOrd="1" destOrd="0" presId="urn:microsoft.com/office/officeart/2005/8/layout/radial5"/>
    <dgm:cxn modelId="{548264EC-7E44-4880-B48E-FD90E43099FC}" type="presOf" srcId="{B24B8096-0FFB-4815-A4ED-2864745DCEFF}" destId="{D869C5F4-C202-4FD2-BBA4-5D82F671230C}" srcOrd="0" destOrd="0" presId="urn:microsoft.com/office/officeart/2005/8/layout/radial5"/>
    <dgm:cxn modelId="{78C2E99D-671E-4D4E-8E96-E649BFA10148}" srcId="{C45A8650-D3DE-4316-8931-E05A0F3A0F47}" destId="{5438F433-F8C2-4F2E-9BCB-D463084F4A48}" srcOrd="2" destOrd="0" parTransId="{84371D90-C804-4DB0-91C1-A5639784E562}" sibTransId="{43811C69-8C93-437A-ADF9-00C06EA558DD}"/>
    <dgm:cxn modelId="{F141D403-EDBD-470C-A413-8CF882C422C0}" type="presOf" srcId="{5438F433-F8C2-4F2E-9BCB-D463084F4A48}" destId="{0DCD96A8-EB12-4EB3-A64A-59CDEB21A164}" srcOrd="0" destOrd="0" presId="urn:microsoft.com/office/officeart/2005/8/layout/radial5"/>
    <dgm:cxn modelId="{27484BFE-DC3C-4233-8F8C-1F7FB6136C5A}" type="presOf" srcId="{14BFAA89-E00E-4E78-AF1C-4039F2601701}" destId="{92B6DEF5-C733-42AB-A5CA-22D20ADEA47F}" srcOrd="1" destOrd="0" presId="urn:microsoft.com/office/officeart/2005/8/layout/radial5"/>
    <dgm:cxn modelId="{39DD7523-2462-49CD-A5F4-41D6C134F53C}" type="presOf" srcId="{1F012F80-C08F-4FDF-A465-70BA1AD7C365}" destId="{89D5DC14-3D60-4265-A98E-D430B28350D1}" srcOrd="0" destOrd="0" presId="urn:microsoft.com/office/officeart/2005/8/layout/radial5"/>
    <dgm:cxn modelId="{05CA8791-C710-4946-AB95-4917F2A1A9CB}" type="presOf" srcId="{EAD4BF7A-1FB6-49D6-A0A0-93C81D255796}" destId="{E6C1C2C7-69DB-44CB-8927-5A752620C17F}" srcOrd="1" destOrd="0" presId="urn:microsoft.com/office/officeart/2005/8/layout/radial5"/>
    <dgm:cxn modelId="{B47FD4FF-AE59-4767-81A5-4A76D3446934}" type="presOf" srcId="{C45A8650-D3DE-4316-8931-E05A0F3A0F47}" destId="{0F294777-94FB-4993-A7D2-134C33828D32}" srcOrd="0" destOrd="0" presId="urn:microsoft.com/office/officeart/2005/8/layout/radial5"/>
    <dgm:cxn modelId="{3B584836-2EC7-46EE-8A1F-B6BA71BB3C4F}" type="presOf" srcId="{EAD4BF7A-1FB6-49D6-A0A0-93C81D255796}" destId="{E6910CBD-7639-498C-BCD1-0BC953747B40}" srcOrd="0" destOrd="0" presId="urn:microsoft.com/office/officeart/2005/8/layout/radial5"/>
    <dgm:cxn modelId="{41340F9C-AE5D-4DCE-BF9E-AEBF13F71C04}" srcId="{C45A8650-D3DE-4316-8931-E05A0F3A0F47}" destId="{45A77770-06A4-4139-9276-ED59F26F48E1}" srcOrd="3" destOrd="0" parTransId="{D1012872-3FAA-4B0C-9BB8-CD02143884CF}" sibTransId="{387EDEAB-4D46-4E7F-A1E2-533F99761C2F}"/>
    <dgm:cxn modelId="{624FD80A-F5E2-4701-A016-62F644B432E9}" type="presOf" srcId="{84371D90-C804-4DB0-91C1-A5639784E562}" destId="{06F1E468-33FB-4B3A-AA1C-E2A0A64DB524}" srcOrd="0" destOrd="0" presId="urn:microsoft.com/office/officeart/2005/8/layout/radial5"/>
    <dgm:cxn modelId="{026A1BB2-76B0-44AA-8980-1783DCE12757}" type="presOf" srcId="{D1012872-3FAA-4B0C-9BB8-CD02143884CF}" destId="{0C57ED3C-E7BA-480F-9667-015DAC572705}" srcOrd="1" destOrd="0" presId="urn:microsoft.com/office/officeart/2005/8/layout/radial5"/>
    <dgm:cxn modelId="{60CA4D10-1109-4EBC-865E-4C1DAFB92A8A}" srcId="{C45A8650-D3DE-4316-8931-E05A0F3A0F47}" destId="{B24B8096-0FFB-4815-A4ED-2864745DCEFF}" srcOrd="1" destOrd="0" parTransId="{1F012F80-C08F-4FDF-A465-70BA1AD7C365}" sibTransId="{2A320F83-3788-4BA2-ADD6-2891C2507588}"/>
    <dgm:cxn modelId="{B8D54D2D-CF13-4FD2-9299-B1172A18AE61}" srcId="{C45A8650-D3DE-4316-8931-E05A0F3A0F47}" destId="{8AE33B5E-776B-4F6D-8FC7-25E3FBCAE65E}" srcOrd="0" destOrd="0" parTransId="{EAD4BF7A-1FB6-49D6-A0A0-93C81D255796}" sibTransId="{E48FFC2D-1F01-4F1A-9543-6FEBB5BE946F}"/>
    <dgm:cxn modelId="{EC4940D2-1A56-4178-AA5F-A0D7209E6CF5}" type="presOf" srcId="{D1012872-3FAA-4B0C-9BB8-CD02143884CF}" destId="{14E4C283-CE04-473D-BFFA-8B70190CCAA1}" srcOrd="0" destOrd="0" presId="urn:microsoft.com/office/officeart/2005/8/layout/radial5"/>
    <dgm:cxn modelId="{0E94C847-68D4-467B-A2BD-CC62854BE7EC}" type="presOf" srcId="{14BFAA89-E00E-4E78-AF1C-4039F2601701}" destId="{7DF9039F-DC8A-452E-B0F6-6ED37C7F7ED0}" srcOrd="0" destOrd="0" presId="urn:microsoft.com/office/officeart/2005/8/layout/radial5"/>
    <dgm:cxn modelId="{C9B3AF6F-F980-4D2F-9837-EB2AB4AA9AC8}" type="presOf" srcId="{45A77770-06A4-4139-9276-ED59F26F48E1}" destId="{AC514000-908A-443D-98C6-2B1FBFD6685E}" srcOrd="0" destOrd="0" presId="urn:microsoft.com/office/officeart/2005/8/layout/radial5"/>
    <dgm:cxn modelId="{7D151ADC-4274-41C8-9704-3B796E9B522C}" srcId="{C45A8650-D3DE-4316-8931-E05A0F3A0F47}" destId="{4C36A6BB-804C-40EE-B6FC-B05B8B893A23}" srcOrd="4" destOrd="0" parTransId="{14BFAA89-E00E-4E78-AF1C-4039F2601701}" sibTransId="{C5F01B89-6CA9-40B6-A638-A7E3AE7D71AE}"/>
    <dgm:cxn modelId="{0766EB7A-8B79-4950-8B5B-738131A7CAA2}" srcId="{F210E499-9DAA-400D-90DF-2326AD06173D}" destId="{C45A8650-D3DE-4316-8931-E05A0F3A0F47}" srcOrd="0" destOrd="0" parTransId="{89C52F0A-846E-45AA-A969-22166FFFEC93}" sibTransId="{111E5C32-EF77-4622-8942-3A3CF10C1825}"/>
    <dgm:cxn modelId="{89619FD6-DD8D-42BA-9659-8640E9A22444}" type="presOf" srcId="{4C36A6BB-804C-40EE-B6FC-B05B8B893A23}" destId="{E4AFC125-00F4-4B0D-A00F-E2A24875D9FB}" srcOrd="0" destOrd="0" presId="urn:microsoft.com/office/officeart/2005/8/layout/radial5"/>
    <dgm:cxn modelId="{D8371367-1627-47A7-AB45-1BEF950D7578}" type="presOf" srcId="{F210E499-9DAA-400D-90DF-2326AD06173D}" destId="{B27BFC66-72FB-4FD4-AEA4-CFCBCA17BB06}" srcOrd="0" destOrd="0" presId="urn:microsoft.com/office/officeart/2005/8/layout/radial5"/>
    <dgm:cxn modelId="{494527B0-4BCF-4296-ADC2-31935A0BF143}" type="presOf" srcId="{8AE33B5E-776B-4F6D-8FC7-25E3FBCAE65E}" destId="{2ADB830B-A396-4FE2-9EEA-BF37D575F06B}" srcOrd="0" destOrd="0" presId="urn:microsoft.com/office/officeart/2005/8/layout/radial5"/>
    <dgm:cxn modelId="{EA662402-3924-4F1F-9F76-BAA175FE7B66}" type="presParOf" srcId="{B27BFC66-72FB-4FD4-AEA4-CFCBCA17BB06}" destId="{0F294777-94FB-4993-A7D2-134C33828D32}" srcOrd="0" destOrd="0" presId="urn:microsoft.com/office/officeart/2005/8/layout/radial5"/>
    <dgm:cxn modelId="{BB8A60B0-4750-41F4-AEBC-653C33816CC8}" type="presParOf" srcId="{B27BFC66-72FB-4FD4-AEA4-CFCBCA17BB06}" destId="{E6910CBD-7639-498C-BCD1-0BC953747B40}" srcOrd="1" destOrd="0" presId="urn:microsoft.com/office/officeart/2005/8/layout/radial5"/>
    <dgm:cxn modelId="{9C4B9EB0-C39C-4B16-AE53-CA7307CF994F}" type="presParOf" srcId="{E6910CBD-7639-498C-BCD1-0BC953747B40}" destId="{E6C1C2C7-69DB-44CB-8927-5A752620C17F}" srcOrd="0" destOrd="0" presId="urn:microsoft.com/office/officeart/2005/8/layout/radial5"/>
    <dgm:cxn modelId="{0E5FCD74-6F8A-4B5A-BE79-1CFD0829FDE1}" type="presParOf" srcId="{B27BFC66-72FB-4FD4-AEA4-CFCBCA17BB06}" destId="{2ADB830B-A396-4FE2-9EEA-BF37D575F06B}" srcOrd="2" destOrd="0" presId="urn:microsoft.com/office/officeart/2005/8/layout/radial5"/>
    <dgm:cxn modelId="{2C67E825-1329-4469-AC68-F93BAB92E5A1}" type="presParOf" srcId="{B27BFC66-72FB-4FD4-AEA4-CFCBCA17BB06}" destId="{89D5DC14-3D60-4265-A98E-D430B28350D1}" srcOrd="3" destOrd="0" presId="urn:microsoft.com/office/officeart/2005/8/layout/radial5"/>
    <dgm:cxn modelId="{79684E18-F107-4178-B6CA-C28F0C715BA4}" type="presParOf" srcId="{89D5DC14-3D60-4265-A98E-D430B28350D1}" destId="{A727E0B3-03DC-4391-A50D-7CD4F438AD58}" srcOrd="0" destOrd="0" presId="urn:microsoft.com/office/officeart/2005/8/layout/radial5"/>
    <dgm:cxn modelId="{9016F396-851A-4C17-8C01-9A7A91EB7AB7}" type="presParOf" srcId="{B27BFC66-72FB-4FD4-AEA4-CFCBCA17BB06}" destId="{D869C5F4-C202-4FD2-BBA4-5D82F671230C}" srcOrd="4" destOrd="0" presId="urn:microsoft.com/office/officeart/2005/8/layout/radial5"/>
    <dgm:cxn modelId="{F251A875-EE89-4A58-9817-58C6324F84EE}" type="presParOf" srcId="{B27BFC66-72FB-4FD4-AEA4-CFCBCA17BB06}" destId="{06F1E468-33FB-4B3A-AA1C-E2A0A64DB524}" srcOrd="5" destOrd="0" presId="urn:microsoft.com/office/officeart/2005/8/layout/radial5"/>
    <dgm:cxn modelId="{9B4942FD-37BA-4582-9F2B-6E5B9CB2878A}" type="presParOf" srcId="{06F1E468-33FB-4B3A-AA1C-E2A0A64DB524}" destId="{B99EB864-A0D5-45DB-ABC9-204377A04816}" srcOrd="0" destOrd="0" presId="urn:microsoft.com/office/officeart/2005/8/layout/radial5"/>
    <dgm:cxn modelId="{DB70FEB4-C5AA-4873-A45C-B0CC74C7E2BF}" type="presParOf" srcId="{B27BFC66-72FB-4FD4-AEA4-CFCBCA17BB06}" destId="{0DCD96A8-EB12-4EB3-A64A-59CDEB21A164}" srcOrd="6" destOrd="0" presId="urn:microsoft.com/office/officeart/2005/8/layout/radial5"/>
    <dgm:cxn modelId="{53AF0E9D-639F-43F8-8C23-5A28B3E21D2A}" type="presParOf" srcId="{B27BFC66-72FB-4FD4-AEA4-CFCBCA17BB06}" destId="{14E4C283-CE04-473D-BFFA-8B70190CCAA1}" srcOrd="7" destOrd="0" presId="urn:microsoft.com/office/officeart/2005/8/layout/radial5"/>
    <dgm:cxn modelId="{9C628BE6-59F2-40BA-A729-EB874572F80B}" type="presParOf" srcId="{14E4C283-CE04-473D-BFFA-8B70190CCAA1}" destId="{0C57ED3C-E7BA-480F-9667-015DAC572705}" srcOrd="0" destOrd="0" presId="urn:microsoft.com/office/officeart/2005/8/layout/radial5"/>
    <dgm:cxn modelId="{21B2DBFE-5147-46E8-8D30-AD48E0322E73}" type="presParOf" srcId="{B27BFC66-72FB-4FD4-AEA4-CFCBCA17BB06}" destId="{AC514000-908A-443D-98C6-2B1FBFD6685E}" srcOrd="8" destOrd="0" presId="urn:microsoft.com/office/officeart/2005/8/layout/radial5"/>
    <dgm:cxn modelId="{02DC37F9-B4B3-4DB8-9B18-38777FDDFF7B}" type="presParOf" srcId="{B27BFC66-72FB-4FD4-AEA4-CFCBCA17BB06}" destId="{7DF9039F-DC8A-452E-B0F6-6ED37C7F7ED0}" srcOrd="9" destOrd="0" presId="urn:microsoft.com/office/officeart/2005/8/layout/radial5"/>
    <dgm:cxn modelId="{0DE20553-8023-4321-9EF0-DFAF5F979D6C}" type="presParOf" srcId="{7DF9039F-DC8A-452E-B0F6-6ED37C7F7ED0}" destId="{92B6DEF5-C733-42AB-A5CA-22D20ADEA47F}" srcOrd="0" destOrd="0" presId="urn:microsoft.com/office/officeart/2005/8/layout/radial5"/>
    <dgm:cxn modelId="{DF159E34-3B3E-4923-B7B7-1B3088F97582}" type="presParOf" srcId="{B27BFC66-72FB-4FD4-AEA4-CFCBCA17BB06}" destId="{E4AFC125-00F4-4B0D-A00F-E2A24875D9FB}"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10E499-9DAA-400D-90DF-2326AD06173D}" type="doc">
      <dgm:prSet loTypeId="urn:microsoft.com/office/officeart/2005/8/layout/radial5" loCatId="relationship" qsTypeId="urn:microsoft.com/office/officeart/2005/8/quickstyle/3d3" qsCatId="3D" csTypeId="urn:microsoft.com/office/officeart/2005/8/colors/accent1_2" csCatId="accent1" phldr="1"/>
      <dgm:spPr/>
      <dgm:t>
        <a:bodyPr/>
        <a:lstStyle/>
        <a:p>
          <a:endParaRPr lang="en-ZA"/>
        </a:p>
      </dgm:t>
    </dgm:pt>
    <dgm:pt modelId="{C45A8650-D3DE-4316-8931-E05A0F3A0F47}">
      <dgm:prSet phldrT="[Text]" custT="1"/>
      <dgm:spPr>
        <a:xfrm>
          <a:off x="1589448" y="1715311"/>
          <a:ext cx="1007910" cy="1007910"/>
        </a:xfrm>
        <a:solidFill>
          <a:srgbClr val="A51009">
            <a:hueOff val="0"/>
            <a:satOff val="0"/>
            <a:lumOff val="0"/>
            <a:alphaOff val="0"/>
          </a:srgbClr>
        </a:solidFill>
        <a:ln>
          <a:noFill/>
        </a:ln>
        <a:effectLst>
          <a:outerShdw blurRad="50800" dist="25400" dir="5400000" rotWithShape="0">
            <a:srgbClr val="000000">
              <a:alpha val="70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ZA" sz="3200" dirty="0" smtClean="0">
              <a:solidFill>
                <a:sysClr val="window" lastClr="FFFFFF"/>
              </a:solidFill>
              <a:latin typeface="Calibri"/>
              <a:ea typeface="+mn-ea"/>
              <a:cs typeface="+mn-cs"/>
            </a:rPr>
            <a:t>IGR</a:t>
          </a:r>
          <a:endParaRPr lang="en-ZA" sz="3200" dirty="0">
            <a:solidFill>
              <a:sysClr val="window" lastClr="FFFFFF"/>
            </a:solidFill>
            <a:latin typeface="Calibri"/>
            <a:ea typeface="+mn-ea"/>
            <a:cs typeface="+mn-cs"/>
          </a:endParaRPr>
        </a:p>
      </dgm:t>
    </dgm:pt>
    <dgm:pt modelId="{89C52F0A-846E-45AA-A969-22166FFFEC93}" type="parTrans" cxnId="{0766EB7A-8B79-4950-8B5B-738131A7CAA2}">
      <dgm:prSet/>
      <dgm:spPr/>
      <dgm:t>
        <a:bodyPr/>
        <a:lstStyle/>
        <a:p>
          <a:endParaRPr lang="en-ZA" sz="2000"/>
        </a:p>
      </dgm:t>
    </dgm:pt>
    <dgm:pt modelId="{111E5C32-EF77-4622-8942-3A3CF10C1825}" type="sibTrans" cxnId="{0766EB7A-8B79-4950-8B5B-738131A7CAA2}">
      <dgm:prSet/>
      <dgm:spPr/>
      <dgm:t>
        <a:bodyPr/>
        <a:lstStyle/>
        <a:p>
          <a:endParaRPr lang="en-ZA" sz="2000"/>
        </a:p>
      </dgm:t>
    </dgm:pt>
    <dgm:pt modelId="{8AE33B5E-776B-4F6D-8FC7-25E3FBCAE65E}">
      <dgm:prSet phldrT="[Text]" custT="1"/>
      <dgm:spPr>
        <a:xfrm>
          <a:off x="1463459" y="52162"/>
          <a:ext cx="1259888" cy="1259888"/>
        </a:xfrm>
        <a:solidFill>
          <a:srgbClr val="A51009">
            <a:hueOff val="0"/>
            <a:satOff val="0"/>
            <a:lumOff val="0"/>
            <a:alphaOff val="0"/>
          </a:srgbClr>
        </a:solidFill>
        <a:ln>
          <a:noFill/>
        </a:ln>
        <a:effectLst>
          <a:outerShdw blurRad="25400" dist="25400" dir="5400000" rotWithShape="0">
            <a:srgbClr val="000000">
              <a:alpha val="70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ZA" sz="1050" dirty="0" smtClean="0">
              <a:solidFill>
                <a:sysClr val="window" lastClr="FFFFFF"/>
              </a:solidFill>
              <a:latin typeface="Calibri"/>
              <a:ea typeface="+mn-ea"/>
              <a:cs typeface="+mn-cs"/>
            </a:rPr>
            <a:t>Joint Municipal Managers Forum</a:t>
          </a:r>
          <a:endParaRPr lang="en-ZA" sz="1050" dirty="0">
            <a:solidFill>
              <a:sysClr val="window" lastClr="FFFFFF"/>
            </a:solidFill>
            <a:latin typeface="Calibri"/>
            <a:ea typeface="+mn-ea"/>
            <a:cs typeface="+mn-cs"/>
          </a:endParaRPr>
        </a:p>
      </dgm:t>
    </dgm:pt>
    <dgm:pt modelId="{EAD4BF7A-1FB6-49D6-A0A0-93C81D255796}" type="parTrans" cxnId="{B8D54D2D-CF13-4FD2-9299-B1172A18AE61}">
      <dgm:prSet custT="1"/>
      <dgm:spPr>
        <a:xfrm rot="16200000">
          <a:off x="1986539" y="1375154"/>
          <a:ext cx="213728" cy="289151"/>
        </a:xfrm>
        <a:solidFill>
          <a:srgbClr val="A51009">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en-ZA" sz="1050">
            <a:solidFill>
              <a:sysClr val="window" lastClr="FFFFFF"/>
            </a:solidFill>
            <a:latin typeface="Calibri"/>
            <a:ea typeface="+mn-ea"/>
            <a:cs typeface="+mn-cs"/>
          </a:endParaRPr>
        </a:p>
      </dgm:t>
    </dgm:pt>
    <dgm:pt modelId="{E48FFC2D-1F01-4F1A-9543-6FEBB5BE946F}" type="sibTrans" cxnId="{B8D54D2D-CF13-4FD2-9299-B1172A18AE61}">
      <dgm:prSet/>
      <dgm:spPr/>
      <dgm:t>
        <a:bodyPr/>
        <a:lstStyle/>
        <a:p>
          <a:endParaRPr lang="en-ZA" sz="2000"/>
        </a:p>
      </dgm:t>
    </dgm:pt>
    <dgm:pt modelId="{B24B8096-0FFB-4815-A4ED-2864745DCEFF}">
      <dgm:prSet phldrT="[Text]" custT="1"/>
      <dgm:spPr>
        <a:xfrm>
          <a:off x="2925386" y="1114314"/>
          <a:ext cx="1259888" cy="1259888"/>
        </a:xfrm>
        <a:solidFill>
          <a:srgbClr val="A51009">
            <a:hueOff val="0"/>
            <a:satOff val="0"/>
            <a:lumOff val="0"/>
            <a:alphaOff val="0"/>
          </a:srgbClr>
        </a:solidFill>
        <a:ln>
          <a:noFill/>
        </a:ln>
        <a:effectLst>
          <a:outerShdw blurRad="25400" dist="25400" dir="5400000" rotWithShape="0">
            <a:srgbClr val="000000">
              <a:alpha val="70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ZA" sz="1050" dirty="0" smtClean="0">
              <a:solidFill>
                <a:sysClr val="window" lastClr="FFFFFF"/>
              </a:solidFill>
              <a:latin typeface="Calibri"/>
              <a:ea typeface="+mn-ea"/>
              <a:cs typeface="+mn-cs"/>
            </a:rPr>
            <a:t>CFO’s Forum</a:t>
          </a:r>
          <a:endParaRPr lang="en-ZA" sz="1050" dirty="0">
            <a:solidFill>
              <a:sysClr val="window" lastClr="FFFFFF"/>
            </a:solidFill>
            <a:latin typeface="Calibri"/>
            <a:ea typeface="+mn-ea"/>
            <a:cs typeface="+mn-cs"/>
          </a:endParaRPr>
        </a:p>
      </dgm:t>
    </dgm:pt>
    <dgm:pt modelId="{1F012F80-C08F-4FDF-A465-70BA1AD7C365}" type="parTrans" cxnId="{60CA4D10-1109-4EBC-865E-4C1DAFB92A8A}">
      <dgm:prSet custT="1"/>
      <dgm:spPr>
        <a:xfrm rot="20520000">
          <a:off x="2651838" y="1858522"/>
          <a:ext cx="213728" cy="289151"/>
        </a:xfrm>
        <a:solidFill>
          <a:srgbClr val="A51009">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en-ZA" sz="1050">
            <a:solidFill>
              <a:sysClr val="window" lastClr="FFFFFF"/>
            </a:solidFill>
            <a:latin typeface="Calibri"/>
            <a:ea typeface="+mn-ea"/>
            <a:cs typeface="+mn-cs"/>
          </a:endParaRPr>
        </a:p>
      </dgm:t>
    </dgm:pt>
    <dgm:pt modelId="{2A320F83-3788-4BA2-ADD6-2891C2507588}" type="sibTrans" cxnId="{60CA4D10-1109-4EBC-865E-4C1DAFB92A8A}">
      <dgm:prSet/>
      <dgm:spPr/>
      <dgm:t>
        <a:bodyPr/>
        <a:lstStyle/>
        <a:p>
          <a:endParaRPr lang="en-ZA" sz="2000"/>
        </a:p>
      </dgm:t>
    </dgm:pt>
    <dgm:pt modelId="{5438F433-F8C2-4F2E-9BCB-D463084F4A48}">
      <dgm:prSet phldrT="[Text]" custT="1"/>
      <dgm:spPr>
        <a:xfrm>
          <a:off x="2366979" y="2832911"/>
          <a:ext cx="1259888" cy="1259888"/>
        </a:xfrm>
        <a:solidFill>
          <a:srgbClr val="A51009">
            <a:hueOff val="0"/>
            <a:satOff val="0"/>
            <a:lumOff val="0"/>
            <a:alphaOff val="0"/>
          </a:srgbClr>
        </a:solidFill>
        <a:ln>
          <a:noFill/>
        </a:ln>
        <a:effectLst>
          <a:outerShdw blurRad="25400" dist="25400" dir="5400000" rotWithShape="0">
            <a:srgbClr val="000000">
              <a:alpha val="70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ZA" sz="1050" dirty="0" smtClean="0">
              <a:solidFill>
                <a:sysClr val="window" lastClr="FFFFFF"/>
              </a:solidFill>
              <a:latin typeface="Calibri"/>
              <a:ea typeface="+mn-ea"/>
              <a:cs typeface="+mn-cs"/>
            </a:rPr>
            <a:t>IDP Planning Forum</a:t>
          </a:r>
          <a:endParaRPr lang="en-ZA" sz="1050" dirty="0">
            <a:solidFill>
              <a:sysClr val="window" lastClr="FFFFFF"/>
            </a:solidFill>
            <a:latin typeface="Calibri"/>
            <a:ea typeface="+mn-ea"/>
            <a:cs typeface="+mn-cs"/>
          </a:endParaRPr>
        </a:p>
      </dgm:t>
    </dgm:pt>
    <dgm:pt modelId="{84371D90-C804-4DB0-91C1-A5639784E562}" type="parTrans" cxnId="{78C2E99D-671E-4D4E-8E96-E649BFA10148}">
      <dgm:prSet custT="1"/>
      <dgm:spPr>
        <a:xfrm rot="3240000">
          <a:off x="2397717" y="2640628"/>
          <a:ext cx="213728" cy="289151"/>
        </a:xfrm>
        <a:solidFill>
          <a:srgbClr val="A51009">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en-ZA" sz="1050">
            <a:solidFill>
              <a:sysClr val="window" lastClr="FFFFFF"/>
            </a:solidFill>
            <a:latin typeface="Calibri"/>
            <a:ea typeface="+mn-ea"/>
            <a:cs typeface="+mn-cs"/>
          </a:endParaRPr>
        </a:p>
      </dgm:t>
    </dgm:pt>
    <dgm:pt modelId="{43811C69-8C93-437A-ADF9-00C06EA558DD}" type="sibTrans" cxnId="{78C2E99D-671E-4D4E-8E96-E649BFA10148}">
      <dgm:prSet/>
      <dgm:spPr/>
      <dgm:t>
        <a:bodyPr/>
        <a:lstStyle/>
        <a:p>
          <a:endParaRPr lang="en-ZA" sz="2000"/>
        </a:p>
      </dgm:t>
    </dgm:pt>
    <dgm:pt modelId="{76EA6CEB-9CAA-4B43-A500-414DD85DE0C1}">
      <dgm:prSet custT="1"/>
      <dgm:spPr>
        <a:xfrm>
          <a:off x="559939" y="2832911"/>
          <a:ext cx="1259888" cy="1259888"/>
        </a:xfrm>
        <a:solidFill>
          <a:srgbClr val="A51009">
            <a:hueOff val="0"/>
            <a:satOff val="0"/>
            <a:lumOff val="0"/>
            <a:alphaOff val="0"/>
          </a:srgbClr>
        </a:solidFill>
        <a:ln>
          <a:noFill/>
        </a:ln>
        <a:effectLst>
          <a:outerShdw blurRad="25400" dist="25400" dir="5400000" rotWithShape="0">
            <a:srgbClr val="000000">
              <a:alpha val="70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ZA" sz="1050" dirty="0" smtClean="0">
              <a:solidFill>
                <a:sysClr val="window" lastClr="FFFFFF"/>
              </a:solidFill>
              <a:latin typeface="Calibri"/>
              <a:ea typeface="+mn-ea"/>
              <a:cs typeface="+mn-cs"/>
            </a:rPr>
            <a:t>Technical &amp; Administrative Support Forum</a:t>
          </a:r>
          <a:endParaRPr lang="en-ZA" sz="1050" dirty="0">
            <a:solidFill>
              <a:sysClr val="window" lastClr="FFFFFF"/>
            </a:solidFill>
            <a:latin typeface="Calibri"/>
            <a:ea typeface="+mn-ea"/>
            <a:cs typeface="+mn-cs"/>
          </a:endParaRPr>
        </a:p>
      </dgm:t>
    </dgm:pt>
    <dgm:pt modelId="{58DE7923-D0B9-4FDC-963E-89EDD3F89608}" type="parTrans" cxnId="{2D13166A-24DE-4C43-9034-3CCF1718E321}">
      <dgm:prSet custT="1"/>
      <dgm:spPr>
        <a:xfrm rot="7560000">
          <a:off x="1575362" y="2640628"/>
          <a:ext cx="213728" cy="289151"/>
        </a:xfrm>
        <a:solidFill>
          <a:srgbClr val="A51009">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en-ZA" sz="1050">
            <a:solidFill>
              <a:sysClr val="window" lastClr="FFFFFF"/>
            </a:solidFill>
            <a:latin typeface="Calibri"/>
            <a:ea typeface="+mn-ea"/>
            <a:cs typeface="+mn-cs"/>
          </a:endParaRPr>
        </a:p>
      </dgm:t>
    </dgm:pt>
    <dgm:pt modelId="{3F4F4A60-0DC1-4362-8720-C204D21B23E2}" type="sibTrans" cxnId="{2D13166A-24DE-4C43-9034-3CCF1718E321}">
      <dgm:prSet/>
      <dgm:spPr/>
      <dgm:t>
        <a:bodyPr/>
        <a:lstStyle/>
        <a:p>
          <a:endParaRPr lang="en-ZA" sz="2000"/>
        </a:p>
      </dgm:t>
    </dgm:pt>
    <dgm:pt modelId="{B27BFC66-72FB-4FD4-AEA4-CFCBCA17BB06}" type="pres">
      <dgm:prSet presAssocID="{F210E499-9DAA-400D-90DF-2326AD06173D}" presName="Name0" presStyleCnt="0">
        <dgm:presLayoutVars>
          <dgm:chMax val="1"/>
          <dgm:dir/>
          <dgm:animLvl val="ctr"/>
          <dgm:resizeHandles val="exact"/>
        </dgm:presLayoutVars>
      </dgm:prSet>
      <dgm:spPr/>
      <dgm:t>
        <a:bodyPr/>
        <a:lstStyle/>
        <a:p>
          <a:endParaRPr lang="en-ZA"/>
        </a:p>
      </dgm:t>
    </dgm:pt>
    <dgm:pt modelId="{0F294777-94FB-4993-A7D2-134C33828D32}" type="pres">
      <dgm:prSet presAssocID="{C45A8650-D3DE-4316-8931-E05A0F3A0F47}" presName="centerShape" presStyleLbl="node0" presStyleIdx="0" presStyleCnt="1"/>
      <dgm:spPr>
        <a:prstGeom prst="ellipse">
          <a:avLst/>
        </a:prstGeom>
      </dgm:spPr>
      <dgm:t>
        <a:bodyPr/>
        <a:lstStyle/>
        <a:p>
          <a:endParaRPr lang="en-ZA"/>
        </a:p>
      </dgm:t>
    </dgm:pt>
    <dgm:pt modelId="{E6910CBD-7639-498C-BCD1-0BC953747B40}" type="pres">
      <dgm:prSet presAssocID="{EAD4BF7A-1FB6-49D6-A0A0-93C81D255796}" presName="parTrans" presStyleLbl="sibTrans2D1" presStyleIdx="0" presStyleCnt="4"/>
      <dgm:spPr>
        <a:prstGeom prst="rightArrow">
          <a:avLst>
            <a:gd name="adj1" fmla="val 60000"/>
            <a:gd name="adj2" fmla="val 50000"/>
          </a:avLst>
        </a:prstGeom>
      </dgm:spPr>
      <dgm:t>
        <a:bodyPr/>
        <a:lstStyle/>
        <a:p>
          <a:endParaRPr lang="en-ZA"/>
        </a:p>
      </dgm:t>
    </dgm:pt>
    <dgm:pt modelId="{E6C1C2C7-69DB-44CB-8927-5A752620C17F}" type="pres">
      <dgm:prSet presAssocID="{EAD4BF7A-1FB6-49D6-A0A0-93C81D255796}" presName="connectorText" presStyleLbl="sibTrans2D1" presStyleIdx="0" presStyleCnt="4"/>
      <dgm:spPr/>
      <dgm:t>
        <a:bodyPr/>
        <a:lstStyle/>
        <a:p>
          <a:endParaRPr lang="en-ZA"/>
        </a:p>
      </dgm:t>
    </dgm:pt>
    <dgm:pt modelId="{2ADB830B-A396-4FE2-9EEA-BF37D575F06B}" type="pres">
      <dgm:prSet presAssocID="{8AE33B5E-776B-4F6D-8FC7-25E3FBCAE65E}" presName="node" presStyleLbl="node1" presStyleIdx="0" presStyleCnt="4">
        <dgm:presLayoutVars>
          <dgm:bulletEnabled val="1"/>
        </dgm:presLayoutVars>
      </dgm:prSet>
      <dgm:spPr>
        <a:prstGeom prst="ellipse">
          <a:avLst/>
        </a:prstGeom>
      </dgm:spPr>
      <dgm:t>
        <a:bodyPr/>
        <a:lstStyle/>
        <a:p>
          <a:endParaRPr lang="en-ZA"/>
        </a:p>
      </dgm:t>
    </dgm:pt>
    <dgm:pt modelId="{89D5DC14-3D60-4265-A98E-D430B28350D1}" type="pres">
      <dgm:prSet presAssocID="{1F012F80-C08F-4FDF-A465-70BA1AD7C365}" presName="parTrans" presStyleLbl="sibTrans2D1" presStyleIdx="1" presStyleCnt="4"/>
      <dgm:spPr>
        <a:prstGeom prst="rightArrow">
          <a:avLst>
            <a:gd name="adj1" fmla="val 60000"/>
            <a:gd name="adj2" fmla="val 50000"/>
          </a:avLst>
        </a:prstGeom>
      </dgm:spPr>
      <dgm:t>
        <a:bodyPr/>
        <a:lstStyle/>
        <a:p>
          <a:endParaRPr lang="en-ZA"/>
        </a:p>
      </dgm:t>
    </dgm:pt>
    <dgm:pt modelId="{A727E0B3-03DC-4391-A50D-7CD4F438AD58}" type="pres">
      <dgm:prSet presAssocID="{1F012F80-C08F-4FDF-A465-70BA1AD7C365}" presName="connectorText" presStyleLbl="sibTrans2D1" presStyleIdx="1" presStyleCnt="4"/>
      <dgm:spPr/>
      <dgm:t>
        <a:bodyPr/>
        <a:lstStyle/>
        <a:p>
          <a:endParaRPr lang="en-ZA"/>
        </a:p>
      </dgm:t>
    </dgm:pt>
    <dgm:pt modelId="{D869C5F4-C202-4FD2-BBA4-5D82F671230C}" type="pres">
      <dgm:prSet presAssocID="{B24B8096-0FFB-4815-A4ED-2864745DCEFF}" presName="node" presStyleLbl="node1" presStyleIdx="1" presStyleCnt="4">
        <dgm:presLayoutVars>
          <dgm:bulletEnabled val="1"/>
        </dgm:presLayoutVars>
      </dgm:prSet>
      <dgm:spPr>
        <a:prstGeom prst="ellipse">
          <a:avLst/>
        </a:prstGeom>
      </dgm:spPr>
      <dgm:t>
        <a:bodyPr/>
        <a:lstStyle/>
        <a:p>
          <a:endParaRPr lang="en-ZA"/>
        </a:p>
      </dgm:t>
    </dgm:pt>
    <dgm:pt modelId="{06F1E468-33FB-4B3A-AA1C-E2A0A64DB524}" type="pres">
      <dgm:prSet presAssocID="{84371D90-C804-4DB0-91C1-A5639784E562}" presName="parTrans" presStyleLbl="sibTrans2D1" presStyleIdx="2" presStyleCnt="4"/>
      <dgm:spPr>
        <a:prstGeom prst="rightArrow">
          <a:avLst>
            <a:gd name="adj1" fmla="val 60000"/>
            <a:gd name="adj2" fmla="val 50000"/>
          </a:avLst>
        </a:prstGeom>
      </dgm:spPr>
      <dgm:t>
        <a:bodyPr/>
        <a:lstStyle/>
        <a:p>
          <a:endParaRPr lang="en-ZA"/>
        </a:p>
      </dgm:t>
    </dgm:pt>
    <dgm:pt modelId="{B99EB864-A0D5-45DB-ABC9-204377A04816}" type="pres">
      <dgm:prSet presAssocID="{84371D90-C804-4DB0-91C1-A5639784E562}" presName="connectorText" presStyleLbl="sibTrans2D1" presStyleIdx="2" presStyleCnt="4"/>
      <dgm:spPr/>
      <dgm:t>
        <a:bodyPr/>
        <a:lstStyle/>
        <a:p>
          <a:endParaRPr lang="en-ZA"/>
        </a:p>
      </dgm:t>
    </dgm:pt>
    <dgm:pt modelId="{0DCD96A8-EB12-4EB3-A64A-59CDEB21A164}" type="pres">
      <dgm:prSet presAssocID="{5438F433-F8C2-4F2E-9BCB-D463084F4A48}" presName="node" presStyleLbl="node1" presStyleIdx="2" presStyleCnt="4">
        <dgm:presLayoutVars>
          <dgm:bulletEnabled val="1"/>
        </dgm:presLayoutVars>
      </dgm:prSet>
      <dgm:spPr>
        <a:prstGeom prst="ellipse">
          <a:avLst/>
        </a:prstGeom>
      </dgm:spPr>
      <dgm:t>
        <a:bodyPr/>
        <a:lstStyle/>
        <a:p>
          <a:endParaRPr lang="en-ZA"/>
        </a:p>
      </dgm:t>
    </dgm:pt>
    <dgm:pt modelId="{FD9DFF2A-2A8F-4CF6-9208-5D52E14F84C2}" type="pres">
      <dgm:prSet presAssocID="{58DE7923-D0B9-4FDC-963E-89EDD3F89608}" presName="parTrans" presStyleLbl="sibTrans2D1" presStyleIdx="3" presStyleCnt="4"/>
      <dgm:spPr>
        <a:prstGeom prst="rightArrow">
          <a:avLst>
            <a:gd name="adj1" fmla="val 60000"/>
            <a:gd name="adj2" fmla="val 50000"/>
          </a:avLst>
        </a:prstGeom>
      </dgm:spPr>
      <dgm:t>
        <a:bodyPr/>
        <a:lstStyle/>
        <a:p>
          <a:endParaRPr lang="en-ZA"/>
        </a:p>
      </dgm:t>
    </dgm:pt>
    <dgm:pt modelId="{38B85B8E-6E10-4ED5-9D10-24F3379EBB54}" type="pres">
      <dgm:prSet presAssocID="{58DE7923-D0B9-4FDC-963E-89EDD3F89608}" presName="connectorText" presStyleLbl="sibTrans2D1" presStyleIdx="3" presStyleCnt="4"/>
      <dgm:spPr/>
      <dgm:t>
        <a:bodyPr/>
        <a:lstStyle/>
        <a:p>
          <a:endParaRPr lang="en-ZA"/>
        </a:p>
      </dgm:t>
    </dgm:pt>
    <dgm:pt modelId="{5BE6227A-EBC5-4AA4-A86F-B65DA92D1997}" type="pres">
      <dgm:prSet presAssocID="{76EA6CEB-9CAA-4B43-A500-414DD85DE0C1}" presName="node" presStyleLbl="node1" presStyleIdx="3" presStyleCnt="4" custScaleX="109068">
        <dgm:presLayoutVars>
          <dgm:bulletEnabled val="1"/>
        </dgm:presLayoutVars>
      </dgm:prSet>
      <dgm:spPr>
        <a:prstGeom prst="ellipse">
          <a:avLst/>
        </a:prstGeom>
      </dgm:spPr>
      <dgm:t>
        <a:bodyPr/>
        <a:lstStyle/>
        <a:p>
          <a:endParaRPr lang="en-ZA"/>
        </a:p>
      </dgm:t>
    </dgm:pt>
  </dgm:ptLst>
  <dgm:cxnLst>
    <dgm:cxn modelId="{0766EB7A-8B79-4950-8B5B-738131A7CAA2}" srcId="{F210E499-9DAA-400D-90DF-2326AD06173D}" destId="{C45A8650-D3DE-4316-8931-E05A0F3A0F47}" srcOrd="0" destOrd="0" parTransId="{89C52F0A-846E-45AA-A969-22166FFFEC93}" sibTransId="{111E5C32-EF77-4622-8942-3A3CF10C1825}"/>
    <dgm:cxn modelId="{3FF2F7C6-8195-48DD-A55E-2EA099F236C5}" type="presOf" srcId="{1F012F80-C08F-4FDF-A465-70BA1AD7C365}" destId="{89D5DC14-3D60-4265-A98E-D430B28350D1}" srcOrd="0" destOrd="0" presId="urn:microsoft.com/office/officeart/2005/8/layout/radial5"/>
    <dgm:cxn modelId="{62EA07CB-92BE-42C1-9ACB-8263DACA552E}" type="presOf" srcId="{76EA6CEB-9CAA-4B43-A500-414DD85DE0C1}" destId="{5BE6227A-EBC5-4AA4-A86F-B65DA92D1997}" srcOrd="0" destOrd="0" presId="urn:microsoft.com/office/officeart/2005/8/layout/radial5"/>
    <dgm:cxn modelId="{78C2E99D-671E-4D4E-8E96-E649BFA10148}" srcId="{C45A8650-D3DE-4316-8931-E05A0F3A0F47}" destId="{5438F433-F8C2-4F2E-9BCB-D463084F4A48}" srcOrd="2" destOrd="0" parTransId="{84371D90-C804-4DB0-91C1-A5639784E562}" sibTransId="{43811C69-8C93-437A-ADF9-00C06EA558DD}"/>
    <dgm:cxn modelId="{2D13166A-24DE-4C43-9034-3CCF1718E321}" srcId="{C45A8650-D3DE-4316-8931-E05A0F3A0F47}" destId="{76EA6CEB-9CAA-4B43-A500-414DD85DE0C1}" srcOrd="3" destOrd="0" parTransId="{58DE7923-D0B9-4FDC-963E-89EDD3F89608}" sibTransId="{3F4F4A60-0DC1-4362-8720-C204D21B23E2}"/>
    <dgm:cxn modelId="{088801FA-C780-4B3F-9BC1-0FB9E8E93CFD}" type="presOf" srcId="{84371D90-C804-4DB0-91C1-A5639784E562}" destId="{06F1E468-33FB-4B3A-AA1C-E2A0A64DB524}" srcOrd="0" destOrd="0" presId="urn:microsoft.com/office/officeart/2005/8/layout/radial5"/>
    <dgm:cxn modelId="{A7D72960-9976-454B-858A-0C581AA8BFAF}" type="presOf" srcId="{1F012F80-C08F-4FDF-A465-70BA1AD7C365}" destId="{A727E0B3-03DC-4391-A50D-7CD4F438AD58}" srcOrd="1" destOrd="0" presId="urn:microsoft.com/office/officeart/2005/8/layout/radial5"/>
    <dgm:cxn modelId="{B8D54D2D-CF13-4FD2-9299-B1172A18AE61}" srcId="{C45A8650-D3DE-4316-8931-E05A0F3A0F47}" destId="{8AE33B5E-776B-4F6D-8FC7-25E3FBCAE65E}" srcOrd="0" destOrd="0" parTransId="{EAD4BF7A-1FB6-49D6-A0A0-93C81D255796}" sibTransId="{E48FFC2D-1F01-4F1A-9543-6FEBB5BE946F}"/>
    <dgm:cxn modelId="{0ED4ED44-A189-47CD-8A37-11C9467E8EF4}" type="presOf" srcId="{8AE33B5E-776B-4F6D-8FC7-25E3FBCAE65E}" destId="{2ADB830B-A396-4FE2-9EEA-BF37D575F06B}" srcOrd="0" destOrd="0" presId="urn:microsoft.com/office/officeart/2005/8/layout/radial5"/>
    <dgm:cxn modelId="{60CA4D10-1109-4EBC-865E-4C1DAFB92A8A}" srcId="{C45A8650-D3DE-4316-8931-E05A0F3A0F47}" destId="{B24B8096-0FFB-4815-A4ED-2864745DCEFF}" srcOrd="1" destOrd="0" parTransId="{1F012F80-C08F-4FDF-A465-70BA1AD7C365}" sibTransId="{2A320F83-3788-4BA2-ADD6-2891C2507588}"/>
    <dgm:cxn modelId="{6DB0B26D-F3A0-498D-806D-7B4D4A2EFFA0}" type="presOf" srcId="{58DE7923-D0B9-4FDC-963E-89EDD3F89608}" destId="{FD9DFF2A-2A8F-4CF6-9208-5D52E14F84C2}" srcOrd="0" destOrd="0" presId="urn:microsoft.com/office/officeart/2005/8/layout/radial5"/>
    <dgm:cxn modelId="{53425424-A0E5-4E90-96BE-8820EC1373FE}" type="presOf" srcId="{C45A8650-D3DE-4316-8931-E05A0F3A0F47}" destId="{0F294777-94FB-4993-A7D2-134C33828D32}" srcOrd="0" destOrd="0" presId="urn:microsoft.com/office/officeart/2005/8/layout/radial5"/>
    <dgm:cxn modelId="{F99D5C79-8D1D-40DD-80ED-A41C02FC1736}" type="presOf" srcId="{5438F433-F8C2-4F2E-9BCB-D463084F4A48}" destId="{0DCD96A8-EB12-4EB3-A64A-59CDEB21A164}" srcOrd="0" destOrd="0" presId="urn:microsoft.com/office/officeart/2005/8/layout/radial5"/>
    <dgm:cxn modelId="{71F9ABEF-3D71-45E1-89DE-82BE15FDEB66}" type="presOf" srcId="{58DE7923-D0B9-4FDC-963E-89EDD3F89608}" destId="{38B85B8E-6E10-4ED5-9D10-24F3379EBB54}" srcOrd="1" destOrd="0" presId="urn:microsoft.com/office/officeart/2005/8/layout/radial5"/>
    <dgm:cxn modelId="{2F8219CD-CBCB-4924-9697-4B253925F773}" type="presOf" srcId="{EAD4BF7A-1FB6-49D6-A0A0-93C81D255796}" destId="{E6C1C2C7-69DB-44CB-8927-5A752620C17F}" srcOrd="1" destOrd="0" presId="urn:microsoft.com/office/officeart/2005/8/layout/radial5"/>
    <dgm:cxn modelId="{0AF53D45-67D2-4172-88D0-AEC89B110B2B}" type="presOf" srcId="{84371D90-C804-4DB0-91C1-A5639784E562}" destId="{B99EB864-A0D5-45DB-ABC9-204377A04816}" srcOrd="1" destOrd="0" presId="urn:microsoft.com/office/officeart/2005/8/layout/radial5"/>
    <dgm:cxn modelId="{0951E030-13CA-43EF-820D-FB2FB12BE3F6}" type="presOf" srcId="{EAD4BF7A-1FB6-49D6-A0A0-93C81D255796}" destId="{E6910CBD-7639-498C-BCD1-0BC953747B40}" srcOrd="0" destOrd="0" presId="urn:microsoft.com/office/officeart/2005/8/layout/radial5"/>
    <dgm:cxn modelId="{399777B6-2CDE-44FE-BEF0-502BEBEBC326}" type="presOf" srcId="{B24B8096-0FFB-4815-A4ED-2864745DCEFF}" destId="{D869C5F4-C202-4FD2-BBA4-5D82F671230C}" srcOrd="0" destOrd="0" presId="urn:microsoft.com/office/officeart/2005/8/layout/radial5"/>
    <dgm:cxn modelId="{4B617BE0-8263-4159-AFDB-5A2E922F5C0D}" type="presOf" srcId="{F210E499-9DAA-400D-90DF-2326AD06173D}" destId="{B27BFC66-72FB-4FD4-AEA4-CFCBCA17BB06}" srcOrd="0" destOrd="0" presId="urn:microsoft.com/office/officeart/2005/8/layout/radial5"/>
    <dgm:cxn modelId="{442E3776-DAB1-49C8-A7B6-B6CCE073BC79}" type="presParOf" srcId="{B27BFC66-72FB-4FD4-AEA4-CFCBCA17BB06}" destId="{0F294777-94FB-4993-A7D2-134C33828D32}" srcOrd="0" destOrd="0" presId="urn:microsoft.com/office/officeart/2005/8/layout/radial5"/>
    <dgm:cxn modelId="{52C12782-E742-4052-B6BF-84375FD1493B}" type="presParOf" srcId="{B27BFC66-72FB-4FD4-AEA4-CFCBCA17BB06}" destId="{E6910CBD-7639-498C-BCD1-0BC953747B40}" srcOrd="1" destOrd="0" presId="urn:microsoft.com/office/officeart/2005/8/layout/radial5"/>
    <dgm:cxn modelId="{CF2BAB7B-13FB-490B-A509-349DBBB317F5}" type="presParOf" srcId="{E6910CBD-7639-498C-BCD1-0BC953747B40}" destId="{E6C1C2C7-69DB-44CB-8927-5A752620C17F}" srcOrd="0" destOrd="0" presId="urn:microsoft.com/office/officeart/2005/8/layout/radial5"/>
    <dgm:cxn modelId="{A57B63B6-3269-4E60-8C00-5B097AB41046}" type="presParOf" srcId="{B27BFC66-72FB-4FD4-AEA4-CFCBCA17BB06}" destId="{2ADB830B-A396-4FE2-9EEA-BF37D575F06B}" srcOrd="2" destOrd="0" presId="urn:microsoft.com/office/officeart/2005/8/layout/radial5"/>
    <dgm:cxn modelId="{5591D743-CFEF-4BA2-9220-9DFD7AD57F84}" type="presParOf" srcId="{B27BFC66-72FB-4FD4-AEA4-CFCBCA17BB06}" destId="{89D5DC14-3D60-4265-A98E-D430B28350D1}" srcOrd="3" destOrd="0" presId="urn:microsoft.com/office/officeart/2005/8/layout/radial5"/>
    <dgm:cxn modelId="{EE6CAA18-89E4-44BF-BD91-231756C832E9}" type="presParOf" srcId="{89D5DC14-3D60-4265-A98E-D430B28350D1}" destId="{A727E0B3-03DC-4391-A50D-7CD4F438AD58}" srcOrd="0" destOrd="0" presId="urn:microsoft.com/office/officeart/2005/8/layout/radial5"/>
    <dgm:cxn modelId="{FA2AEE84-6D85-4C0E-B296-3CCD9D4B3542}" type="presParOf" srcId="{B27BFC66-72FB-4FD4-AEA4-CFCBCA17BB06}" destId="{D869C5F4-C202-4FD2-BBA4-5D82F671230C}" srcOrd="4" destOrd="0" presId="urn:microsoft.com/office/officeart/2005/8/layout/radial5"/>
    <dgm:cxn modelId="{D9D13130-BC65-4742-B85D-DDB4C1655CC3}" type="presParOf" srcId="{B27BFC66-72FB-4FD4-AEA4-CFCBCA17BB06}" destId="{06F1E468-33FB-4B3A-AA1C-E2A0A64DB524}" srcOrd="5" destOrd="0" presId="urn:microsoft.com/office/officeart/2005/8/layout/radial5"/>
    <dgm:cxn modelId="{F10FDF27-2902-4608-A2AB-FC2D5E7B25EB}" type="presParOf" srcId="{06F1E468-33FB-4B3A-AA1C-E2A0A64DB524}" destId="{B99EB864-A0D5-45DB-ABC9-204377A04816}" srcOrd="0" destOrd="0" presId="urn:microsoft.com/office/officeart/2005/8/layout/radial5"/>
    <dgm:cxn modelId="{1D8AB0A0-731D-4CFF-8053-999C18E8C22A}" type="presParOf" srcId="{B27BFC66-72FB-4FD4-AEA4-CFCBCA17BB06}" destId="{0DCD96A8-EB12-4EB3-A64A-59CDEB21A164}" srcOrd="6" destOrd="0" presId="urn:microsoft.com/office/officeart/2005/8/layout/radial5"/>
    <dgm:cxn modelId="{7D7D1702-95E9-4CBF-BB71-F1EB83ED8373}" type="presParOf" srcId="{B27BFC66-72FB-4FD4-AEA4-CFCBCA17BB06}" destId="{FD9DFF2A-2A8F-4CF6-9208-5D52E14F84C2}" srcOrd="7" destOrd="0" presId="urn:microsoft.com/office/officeart/2005/8/layout/radial5"/>
    <dgm:cxn modelId="{2B7FDBC3-8A5B-4035-B56E-9898EEAA8A34}" type="presParOf" srcId="{FD9DFF2A-2A8F-4CF6-9208-5D52E14F84C2}" destId="{38B85B8E-6E10-4ED5-9D10-24F3379EBB54}" srcOrd="0" destOrd="0" presId="urn:microsoft.com/office/officeart/2005/8/layout/radial5"/>
    <dgm:cxn modelId="{B37AC29A-C7A0-4597-8150-5C1A641A55D5}" type="presParOf" srcId="{B27BFC66-72FB-4FD4-AEA4-CFCBCA17BB06}" destId="{5BE6227A-EBC5-4AA4-A86F-B65DA92D1997}"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94777-94FB-4993-A7D2-134C33828D32}">
      <dsp:nvSpPr>
        <dsp:cNvPr id="0" name=""/>
        <dsp:cNvSpPr/>
      </dsp:nvSpPr>
      <dsp:spPr>
        <a:xfrm>
          <a:off x="1480653" y="1972217"/>
          <a:ext cx="937468" cy="937468"/>
        </a:xfrm>
        <a:prstGeom prst="ellipse">
          <a:avLst/>
        </a:prstGeom>
        <a:solidFill>
          <a:srgbClr val="A51009">
            <a:hueOff val="0"/>
            <a:satOff val="0"/>
            <a:lumOff val="0"/>
            <a:alphaOff val="0"/>
          </a:srgbClr>
        </a:solidFill>
        <a:ln>
          <a:noFill/>
        </a:ln>
        <a:effectLst>
          <a:outerShdw blurRad="50800" dist="25400" dir="5400000" rotWithShape="0">
            <a:srgbClr val="000000">
              <a:alpha val="7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ZA" sz="3200" kern="1200" dirty="0" smtClean="0">
              <a:solidFill>
                <a:sysClr val="window" lastClr="FFFFFF"/>
              </a:solidFill>
              <a:latin typeface="Calibri"/>
              <a:ea typeface="+mn-ea"/>
              <a:cs typeface="+mn-cs"/>
            </a:rPr>
            <a:t>IGR</a:t>
          </a:r>
          <a:endParaRPr lang="en-ZA" sz="3200" kern="1200" dirty="0">
            <a:solidFill>
              <a:sysClr val="window" lastClr="FFFFFF"/>
            </a:solidFill>
            <a:latin typeface="Calibri"/>
            <a:ea typeface="+mn-ea"/>
            <a:cs typeface="+mn-cs"/>
          </a:endParaRPr>
        </a:p>
      </dsp:txBody>
      <dsp:txXfrm>
        <a:off x="1617942" y="2109506"/>
        <a:ext cx="662890" cy="662890"/>
      </dsp:txXfrm>
    </dsp:sp>
    <dsp:sp modelId="{E6910CBD-7639-498C-BCD1-0BC953747B40}">
      <dsp:nvSpPr>
        <dsp:cNvPr id="0" name=""/>
        <dsp:cNvSpPr/>
      </dsp:nvSpPr>
      <dsp:spPr>
        <a:xfrm rot="16200000">
          <a:off x="1849523" y="1669380"/>
          <a:ext cx="199729" cy="240132"/>
        </a:xfrm>
        <a:prstGeom prst="rightArrow">
          <a:avLst>
            <a:gd name="adj1" fmla="val 60000"/>
            <a:gd name="adj2" fmla="val 50000"/>
          </a:avLst>
        </a:prstGeom>
        <a:solidFill>
          <a:srgbClr val="A51009">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ZA" sz="1000" kern="1200">
            <a:solidFill>
              <a:sysClr val="window" lastClr="FFFFFF"/>
            </a:solidFill>
            <a:latin typeface="Calibri"/>
            <a:ea typeface="+mn-ea"/>
            <a:cs typeface="+mn-cs"/>
          </a:endParaRPr>
        </a:p>
      </dsp:txBody>
      <dsp:txXfrm>
        <a:off x="1879483" y="1747366"/>
        <a:ext cx="139810" cy="144080"/>
      </dsp:txXfrm>
    </dsp:sp>
    <dsp:sp modelId="{2ADB830B-A396-4FE2-9EEA-BF37D575F06B}">
      <dsp:nvSpPr>
        <dsp:cNvPr id="0" name=""/>
        <dsp:cNvSpPr/>
      </dsp:nvSpPr>
      <dsp:spPr>
        <a:xfrm>
          <a:off x="1363470" y="423533"/>
          <a:ext cx="1171835" cy="1171835"/>
        </a:xfrm>
        <a:prstGeom prst="ellipse">
          <a:avLst/>
        </a:prstGeom>
        <a:solidFill>
          <a:srgbClr val="A51009">
            <a:hueOff val="0"/>
            <a:satOff val="0"/>
            <a:lumOff val="0"/>
            <a:alphaOff val="0"/>
          </a:srgbClr>
        </a:solidFill>
        <a:ln>
          <a:noFill/>
        </a:ln>
        <a:effectLst>
          <a:outerShdw blurRad="25400" dist="25400" dir="5400000" rotWithShape="0">
            <a:srgbClr val="000000">
              <a:alpha val="7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kern="1200" dirty="0" smtClean="0">
              <a:solidFill>
                <a:sysClr val="window" lastClr="FFFFFF"/>
              </a:solidFill>
              <a:latin typeface="Calibri"/>
              <a:ea typeface="+mn-ea"/>
              <a:cs typeface="+mn-cs"/>
            </a:rPr>
            <a:t>Joint Mayors Forum</a:t>
          </a:r>
          <a:endParaRPr lang="en-ZA" sz="1200" kern="1200" dirty="0">
            <a:solidFill>
              <a:sysClr val="window" lastClr="FFFFFF"/>
            </a:solidFill>
            <a:latin typeface="Calibri"/>
            <a:ea typeface="+mn-ea"/>
            <a:cs typeface="+mn-cs"/>
          </a:endParaRPr>
        </a:p>
      </dsp:txBody>
      <dsp:txXfrm>
        <a:off x="1535081" y="595144"/>
        <a:ext cx="828613" cy="828613"/>
      </dsp:txXfrm>
    </dsp:sp>
    <dsp:sp modelId="{89D5DC14-3D60-4265-A98E-D430B28350D1}">
      <dsp:nvSpPr>
        <dsp:cNvPr id="0" name=""/>
        <dsp:cNvSpPr/>
      </dsp:nvSpPr>
      <dsp:spPr>
        <a:xfrm rot="20520000">
          <a:off x="2469141" y="2119559"/>
          <a:ext cx="199729" cy="240132"/>
        </a:xfrm>
        <a:prstGeom prst="rightArrow">
          <a:avLst>
            <a:gd name="adj1" fmla="val 60000"/>
            <a:gd name="adj2" fmla="val 50000"/>
          </a:avLst>
        </a:prstGeom>
        <a:solidFill>
          <a:srgbClr val="A51009">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ZA" sz="1000" kern="1200">
            <a:solidFill>
              <a:sysClr val="window" lastClr="FFFFFF"/>
            </a:solidFill>
            <a:latin typeface="Calibri"/>
            <a:ea typeface="+mn-ea"/>
            <a:cs typeface="+mn-cs"/>
          </a:endParaRPr>
        </a:p>
      </dsp:txBody>
      <dsp:txXfrm>
        <a:off x="2470607" y="2176843"/>
        <a:ext cx="139810" cy="144080"/>
      </dsp:txXfrm>
    </dsp:sp>
    <dsp:sp modelId="{D869C5F4-C202-4FD2-BBA4-5D82F671230C}">
      <dsp:nvSpPr>
        <dsp:cNvPr id="0" name=""/>
        <dsp:cNvSpPr/>
      </dsp:nvSpPr>
      <dsp:spPr>
        <a:xfrm>
          <a:off x="2724908" y="1412676"/>
          <a:ext cx="1171835" cy="1171835"/>
        </a:xfrm>
        <a:prstGeom prst="ellipse">
          <a:avLst/>
        </a:prstGeom>
        <a:solidFill>
          <a:srgbClr val="A51009">
            <a:hueOff val="0"/>
            <a:satOff val="0"/>
            <a:lumOff val="0"/>
            <a:alphaOff val="0"/>
          </a:srgbClr>
        </a:solidFill>
        <a:ln>
          <a:noFill/>
        </a:ln>
        <a:effectLst>
          <a:outerShdw blurRad="25400" dist="25400" dir="5400000" rotWithShape="0">
            <a:srgbClr val="000000">
              <a:alpha val="7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kern="1200" dirty="0" smtClean="0">
              <a:solidFill>
                <a:sysClr val="window" lastClr="FFFFFF"/>
              </a:solidFill>
              <a:latin typeface="Calibri"/>
              <a:ea typeface="+mn-ea"/>
              <a:cs typeface="+mn-cs"/>
            </a:rPr>
            <a:t>Joint Mayoral Committee</a:t>
          </a:r>
          <a:endParaRPr lang="en-ZA" sz="1200" kern="1200" dirty="0">
            <a:solidFill>
              <a:sysClr val="window" lastClr="FFFFFF"/>
            </a:solidFill>
            <a:latin typeface="Calibri"/>
            <a:ea typeface="+mn-ea"/>
            <a:cs typeface="+mn-cs"/>
          </a:endParaRPr>
        </a:p>
      </dsp:txBody>
      <dsp:txXfrm>
        <a:off x="2896519" y="1584287"/>
        <a:ext cx="828613" cy="828613"/>
      </dsp:txXfrm>
    </dsp:sp>
    <dsp:sp modelId="{06F1E468-33FB-4B3A-AA1C-E2A0A64DB524}">
      <dsp:nvSpPr>
        <dsp:cNvPr id="0" name=""/>
        <dsp:cNvSpPr/>
      </dsp:nvSpPr>
      <dsp:spPr>
        <a:xfrm rot="3240000">
          <a:off x="2232468" y="2847965"/>
          <a:ext cx="199729" cy="240132"/>
        </a:xfrm>
        <a:prstGeom prst="rightArrow">
          <a:avLst>
            <a:gd name="adj1" fmla="val 60000"/>
            <a:gd name="adj2" fmla="val 50000"/>
          </a:avLst>
        </a:prstGeom>
        <a:solidFill>
          <a:srgbClr val="A51009">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ZA" sz="1000" kern="1200">
            <a:solidFill>
              <a:sysClr val="window" lastClr="FFFFFF"/>
            </a:solidFill>
            <a:latin typeface="Calibri"/>
            <a:ea typeface="+mn-ea"/>
            <a:cs typeface="+mn-cs"/>
          </a:endParaRPr>
        </a:p>
      </dsp:txBody>
      <dsp:txXfrm>
        <a:off x="2244818" y="2871753"/>
        <a:ext cx="139810" cy="144080"/>
      </dsp:txXfrm>
    </dsp:sp>
    <dsp:sp modelId="{0DCD96A8-EB12-4EB3-A64A-59CDEB21A164}">
      <dsp:nvSpPr>
        <dsp:cNvPr id="0" name=""/>
        <dsp:cNvSpPr/>
      </dsp:nvSpPr>
      <dsp:spPr>
        <a:xfrm>
          <a:off x="2204885" y="3013142"/>
          <a:ext cx="1171835" cy="1171835"/>
        </a:xfrm>
        <a:prstGeom prst="ellipse">
          <a:avLst/>
        </a:prstGeom>
        <a:solidFill>
          <a:srgbClr val="A51009">
            <a:hueOff val="0"/>
            <a:satOff val="0"/>
            <a:lumOff val="0"/>
            <a:alphaOff val="0"/>
          </a:srgbClr>
        </a:solidFill>
        <a:ln>
          <a:noFill/>
        </a:ln>
        <a:effectLst>
          <a:outerShdw blurRad="25400" dist="25400" dir="5400000" rotWithShape="0">
            <a:srgbClr val="000000">
              <a:alpha val="7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kern="1200" dirty="0" smtClean="0">
              <a:solidFill>
                <a:sysClr val="window" lastClr="FFFFFF"/>
              </a:solidFill>
              <a:latin typeface="Calibri"/>
              <a:ea typeface="+mn-ea"/>
              <a:cs typeface="+mn-cs"/>
            </a:rPr>
            <a:t>Section 80 Committees</a:t>
          </a:r>
          <a:endParaRPr lang="en-ZA" sz="1200" kern="1200" dirty="0">
            <a:solidFill>
              <a:sysClr val="window" lastClr="FFFFFF"/>
            </a:solidFill>
            <a:latin typeface="Calibri"/>
            <a:ea typeface="+mn-ea"/>
            <a:cs typeface="+mn-cs"/>
          </a:endParaRPr>
        </a:p>
      </dsp:txBody>
      <dsp:txXfrm>
        <a:off x="2376496" y="3184753"/>
        <a:ext cx="828613" cy="828613"/>
      </dsp:txXfrm>
    </dsp:sp>
    <dsp:sp modelId="{14E4C283-CE04-473D-BFFA-8B70190CCAA1}">
      <dsp:nvSpPr>
        <dsp:cNvPr id="0" name=""/>
        <dsp:cNvSpPr/>
      </dsp:nvSpPr>
      <dsp:spPr>
        <a:xfrm rot="7560000">
          <a:off x="1466577" y="2847965"/>
          <a:ext cx="199729" cy="240132"/>
        </a:xfrm>
        <a:prstGeom prst="rightArrow">
          <a:avLst>
            <a:gd name="adj1" fmla="val 60000"/>
            <a:gd name="adj2" fmla="val 50000"/>
          </a:avLst>
        </a:prstGeom>
        <a:solidFill>
          <a:srgbClr val="A51009">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ZA" sz="1000" kern="1200">
            <a:solidFill>
              <a:sysClr val="window" lastClr="FFFFFF"/>
            </a:solidFill>
            <a:latin typeface="Calibri"/>
            <a:ea typeface="+mn-ea"/>
            <a:cs typeface="+mn-cs"/>
          </a:endParaRPr>
        </a:p>
      </dsp:txBody>
      <dsp:txXfrm rot="10800000">
        <a:off x="1514146" y="2871753"/>
        <a:ext cx="139810" cy="144080"/>
      </dsp:txXfrm>
    </dsp:sp>
    <dsp:sp modelId="{AC514000-908A-443D-98C6-2B1FBFD6685E}">
      <dsp:nvSpPr>
        <dsp:cNvPr id="0" name=""/>
        <dsp:cNvSpPr/>
      </dsp:nvSpPr>
      <dsp:spPr>
        <a:xfrm>
          <a:off x="522055" y="3013142"/>
          <a:ext cx="1171835" cy="1171835"/>
        </a:xfrm>
        <a:prstGeom prst="ellipse">
          <a:avLst/>
        </a:prstGeom>
        <a:solidFill>
          <a:srgbClr val="A51009">
            <a:hueOff val="0"/>
            <a:satOff val="0"/>
            <a:lumOff val="0"/>
            <a:alphaOff val="0"/>
          </a:srgbClr>
        </a:solidFill>
        <a:ln>
          <a:noFill/>
        </a:ln>
        <a:effectLst>
          <a:outerShdw blurRad="25400" dist="25400" dir="5400000" rotWithShape="0">
            <a:srgbClr val="000000">
              <a:alpha val="7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kern="1200" dirty="0" smtClean="0">
              <a:solidFill>
                <a:sysClr val="window" lastClr="FFFFFF"/>
              </a:solidFill>
              <a:latin typeface="Calibri"/>
              <a:ea typeface="+mn-ea"/>
              <a:cs typeface="+mn-cs"/>
            </a:rPr>
            <a:t>Premiers Coordinating Forum</a:t>
          </a:r>
          <a:endParaRPr lang="en-ZA" sz="1200" kern="1200" dirty="0">
            <a:solidFill>
              <a:sysClr val="window" lastClr="FFFFFF"/>
            </a:solidFill>
            <a:latin typeface="Calibri"/>
            <a:ea typeface="+mn-ea"/>
            <a:cs typeface="+mn-cs"/>
          </a:endParaRPr>
        </a:p>
      </dsp:txBody>
      <dsp:txXfrm>
        <a:off x="693666" y="3184753"/>
        <a:ext cx="828613" cy="828613"/>
      </dsp:txXfrm>
    </dsp:sp>
    <dsp:sp modelId="{7DF9039F-DC8A-452E-B0F6-6ED37C7F7ED0}">
      <dsp:nvSpPr>
        <dsp:cNvPr id="0" name=""/>
        <dsp:cNvSpPr/>
      </dsp:nvSpPr>
      <dsp:spPr>
        <a:xfrm rot="11880000">
          <a:off x="1229904" y="2119559"/>
          <a:ext cx="199729" cy="240132"/>
        </a:xfrm>
        <a:prstGeom prst="rightArrow">
          <a:avLst>
            <a:gd name="adj1" fmla="val 60000"/>
            <a:gd name="adj2" fmla="val 50000"/>
          </a:avLst>
        </a:prstGeom>
        <a:solidFill>
          <a:srgbClr val="A51009">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ZA" sz="1000" kern="1200">
            <a:solidFill>
              <a:sysClr val="window" lastClr="FFFFFF"/>
            </a:solidFill>
            <a:latin typeface="Calibri"/>
            <a:ea typeface="+mn-ea"/>
            <a:cs typeface="+mn-cs"/>
          </a:endParaRPr>
        </a:p>
      </dsp:txBody>
      <dsp:txXfrm rot="10800000">
        <a:off x="1288357" y="2176843"/>
        <a:ext cx="139810" cy="144080"/>
      </dsp:txXfrm>
    </dsp:sp>
    <dsp:sp modelId="{E4AFC125-00F4-4B0D-A00F-E2A24875D9FB}">
      <dsp:nvSpPr>
        <dsp:cNvPr id="0" name=""/>
        <dsp:cNvSpPr/>
      </dsp:nvSpPr>
      <dsp:spPr>
        <a:xfrm>
          <a:off x="2032" y="1412676"/>
          <a:ext cx="1171835" cy="1171835"/>
        </a:xfrm>
        <a:prstGeom prst="ellipse">
          <a:avLst/>
        </a:prstGeom>
        <a:solidFill>
          <a:srgbClr val="A51009">
            <a:hueOff val="0"/>
            <a:satOff val="0"/>
            <a:lumOff val="0"/>
            <a:alphaOff val="0"/>
          </a:srgbClr>
        </a:solidFill>
        <a:ln>
          <a:noFill/>
        </a:ln>
        <a:effectLst>
          <a:outerShdw blurRad="25400" dist="25400" dir="5400000" rotWithShape="0">
            <a:srgbClr val="000000">
              <a:alpha val="7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kern="1200" dirty="0" smtClean="0">
              <a:solidFill>
                <a:sysClr val="window" lastClr="FFFFFF"/>
              </a:solidFill>
              <a:latin typeface="Calibri"/>
              <a:ea typeface="+mn-ea"/>
              <a:cs typeface="+mn-cs"/>
            </a:rPr>
            <a:t>MEC/MMC Forum</a:t>
          </a:r>
          <a:endParaRPr lang="en-ZA" sz="1200" kern="1200" dirty="0">
            <a:solidFill>
              <a:sysClr val="window" lastClr="FFFFFF"/>
            </a:solidFill>
            <a:latin typeface="Calibri"/>
            <a:ea typeface="+mn-ea"/>
            <a:cs typeface="+mn-cs"/>
          </a:endParaRPr>
        </a:p>
      </dsp:txBody>
      <dsp:txXfrm>
        <a:off x="173643" y="1584287"/>
        <a:ext cx="828613" cy="8286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94777-94FB-4993-A7D2-134C33828D32}">
      <dsp:nvSpPr>
        <dsp:cNvPr id="0" name=""/>
        <dsp:cNvSpPr/>
      </dsp:nvSpPr>
      <dsp:spPr>
        <a:xfrm>
          <a:off x="1650899" y="1908825"/>
          <a:ext cx="934876" cy="934876"/>
        </a:xfrm>
        <a:prstGeom prst="ellipse">
          <a:avLst/>
        </a:prstGeom>
        <a:solidFill>
          <a:srgbClr val="A51009">
            <a:hueOff val="0"/>
            <a:satOff val="0"/>
            <a:lumOff val="0"/>
            <a:alphaOff val="0"/>
          </a:srgbClr>
        </a:solidFill>
        <a:ln>
          <a:noFill/>
        </a:ln>
        <a:effectLst>
          <a:outerShdw blurRad="50800" dist="25400" dir="5400000" rotWithShape="0">
            <a:srgbClr val="000000">
              <a:alpha val="7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ZA" sz="3200" kern="1200" dirty="0" smtClean="0">
              <a:solidFill>
                <a:sysClr val="window" lastClr="FFFFFF"/>
              </a:solidFill>
              <a:latin typeface="Calibri"/>
              <a:ea typeface="+mn-ea"/>
              <a:cs typeface="+mn-cs"/>
            </a:rPr>
            <a:t>IGR</a:t>
          </a:r>
          <a:endParaRPr lang="en-ZA" sz="3200" kern="1200" dirty="0">
            <a:solidFill>
              <a:sysClr val="window" lastClr="FFFFFF"/>
            </a:solidFill>
            <a:latin typeface="Calibri"/>
            <a:ea typeface="+mn-ea"/>
            <a:cs typeface="+mn-cs"/>
          </a:endParaRPr>
        </a:p>
      </dsp:txBody>
      <dsp:txXfrm>
        <a:off x="1787808" y="2045734"/>
        <a:ext cx="661058" cy="661058"/>
      </dsp:txXfrm>
    </dsp:sp>
    <dsp:sp modelId="{E6910CBD-7639-498C-BCD1-0BC953747B40}">
      <dsp:nvSpPr>
        <dsp:cNvPr id="0" name=""/>
        <dsp:cNvSpPr/>
      </dsp:nvSpPr>
      <dsp:spPr>
        <a:xfrm rot="16200000">
          <a:off x="1979555" y="1467852"/>
          <a:ext cx="277564" cy="373950"/>
        </a:xfrm>
        <a:prstGeom prst="rightArrow">
          <a:avLst>
            <a:gd name="adj1" fmla="val 60000"/>
            <a:gd name="adj2" fmla="val 50000"/>
          </a:avLst>
        </a:prstGeom>
        <a:solidFill>
          <a:srgbClr val="A51009">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ZA" sz="1050" kern="1200">
            <a:solidFill>
              <a:sysClr val="window" lastClr="FFFFFF"/>
            </a:solidFill>
            <a:latin typeface="Calibri"/>
            <a:ea typeface="+mn-ea"/>
            <a:cs typeface="+mn-cs"/>
          </a:endParaRPr>
        </a:p>
      </dsp:txBody>
      <dsp:txXfrm>
        <a:off x="2021190" y="1584277"/>
        <a:ext cx="194295" cy="224370"/>
      </dsp:txXfrm>
    </dsp:sp>
    <dsp:sp modelId="{2ADB830B-A396-4FE2-9EEA-BF37D575F06B}">
      <dsp:nvSpPr>
        <dsp:cNvPr id="0" name=""/>
        <dsp:cNvSpPr/>
      </dsp:nvSpPr>
      <dsp:spPr>
        <a:xfrm>
          <a:off x="1568410" y="285264"/>
          <a:ext cx="1099854" cy="1099854"/>
        </a:xfrm>
        <a:prstGeom prst="ellipse">
          <a:avLst/>
        </a:prstGeom>
        <a:solidFill>
          <a:srgbClr val="A51009">
            <a:hueOff val="0"/>
            <a:satOff val="0"/>
            <a:lumOff val="0"/>
            <a:alphaOff val="0"/>
          </a:srgbClr>
        </a:solidFill>
        <a:ln>
          <a:noFill/>
        </a:ln>
        <a:effectLst>
          <a:outerShdw blurRad="25400" dist="25400" dir="5400000" rotWithShape="0">
            <a:srgbClr val="000000">
              <a:alpha val="7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ZA" sz="1050" kern="1200" dirty="0" smtClean="0">
              <a:solidFill>
                <a:sysClr val="window" lastClr="FFFFFF"/>
              </a:solidFill>
              <a:latin typeface="Calibri"/>
              <a:ea typeface="+mn-ea"/>
              <a:cs typeface="+mn-cs"/>
            </a:rPr>
            <a:t>Joint Municipal Managers Forum</a:t>
          </a:r>
          <a:endParaRPr lang="en-ZA" sz="1050" kern="1200" dirty="0">
            <a:solidFill>
              <a:sysClr val="window" lastClr="FFFFFF"/>
            </a:solidFill>
            <a:latin typeface="Calibri"/>
            <a:ea typeface="+mn-ea"/>
            <a:cs typeface="+mn-cs"/>
          </a:endParaRPr>
        </a:p>
      </dsp:txBody>
      <dsp:txXfrm>
        <a:off x="1729480" y="446334"/>
        <a:ext cx="777714" cy="777714"/>
      </dsp:txXfrm>
    </dsp:sp>
    <dsp:sp modelId="{89D5DC14-3D60-4265-A98E-D430B28350D1}">
      <dsp:nvSpPr>
        <dsp:cNvPr id="0" name=""/>
        <dsp:cNvSpPr/>
      </dsp:nvSpPr>
      <dsp:spPr>
        <a:xfrm>
          <a:off x="2700991" y="2189288"/>
          <a:ext cx="277564" cy="373950"/>
        </a:xfrm>
        <a:prstGeom prst="rightArrow">
          <a:avLst>
            <a:gd name="adj1" fmla="val 60000"/>
            <a:gd name="adj2" fmla="val 50000"/>
          </a:avLst>
        </a:prstGeom>
        <a:solidFill>
          <a:srgbClr val="A51009">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ZA" sz="1050" kern="1200">
            <a:solidFill>
              <a:sysClr val="window" lastClr="FFFFFF"/>
            </a:solidFill>
            <a:latin typeface="Calibri"/>
            <a:ea typeface="+mn-ea"/>
            <a:cs typeface="+mn-cs"/>
          </a:endParaRPr>
        </a:p>
      </dsp:txBody>
      <dsp:txXfrm>
        <a:off x="2700991" y="2264078"/>
        <a:ext cx="194295" cy="224370"/>
      </dsp:txXfrm>
    </dsp:sp>
    <dsp:sp modelId="{D869C5F4-C202-4FD2-BBA4-5D82F671230C}">
      <dsp:nvSpPr>
        <dsp:cNvPr id="0" name=""/>
        <dsp:cNvSpPr/>
      </dsp:nvSpPr>
      <dsp:spPr>
        <a:xfrm>
          <a:off x="3109482" y="1826336"/>
          <a:ext cx="1099854" cy="1099854"/>
        </a:xfrm>
        <a:prstGeom prst="ellipse">
          <a:avLst/>
        </a:prstGeom>
        <a:solidFill>
          <a:srgbClr val="A51009">
            <a:hueOff val="0"/>
            <a:satOff val="0"/>
            <a:lumOff val="0"/>
            <a:alphaOff val="0"/>
          </a:srgbClr>
        </a:solidFill>
        <a:ln>
          <a:noFill/>
        </a:ln>
        <a:effectLst>
          <a:outerShdw blurRad="25400" dist="25400" dir="5400000" rotWithShape="0">
            <a:srgbClr val="000000">
              <a:alpha val="7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ZA" sz="1050" kern="1200" dirty="0" smtClean="0">
              <a:solidFill>
                <a:sysClr val="window" lastClr="FFFFFF"/>
              </a:solidFill>
              <a:latin typeface="Calibri"/>
              <a:ea typeface="+mn-ea"/>
              <a:cs typeface="+mn-cs"/>
            </a:rPr>
            <a:t>CFO’s Forum</a:t>
          </a:r>
          <a:endParaRPr lang="en-ZA" sz="1050" kern="1200" dirty="0">
            <a:solidFill>
              <a:sysClr val="window" lastClr="FFFFFF"/>
            </a:solidFill>
            <a:latin typeface="Calibri"/>
            <a:ea typeface="+mn-ea"/>
            <a:cs typeface="+mn-cs"/>
          </a:endParaRPr>
        </a:p>
      </dsp:txBody>
      <dsp:txXfrm>
        <a:off x="3270552" y="1987406"/>
        <a:ext cx="777714" cy="777714"/>
      </dsp:txXfrm>
    </dsp:sp>
    <dsp:sp modelId="{06F1E468-33FB-4B3A-AA1C-E2A0A64DB524}">
      <dsp:nvSpPr>
        <dsp:cNvPr id="0" name=""/>
        <dsp:cNvSpPr/>
      </dsp:nvSpPr>
      <dsp:spPr>
        <a:xfrm rot="5400000">
          <a:off x="1979555" y="2910724"/>
          <a:ext cx="277564" cy="373950"/>
        </a:xfrm>
        <a:prstGeom prst="rightArrow">
          <a:avLst>
            <a:gd name="adj1" fmla="val 60000"/>
            <a:gd name="adj2" fmla="val 50000"/>
          </a:avLst>
        </a:prstGeom>
        <a:solidFill>
          <a:srgbClr val="A51009">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ZA" sz="1050" kern="1200">
            <a:solidFill>
              <a:sysClr val="window" lastClr="FFFFFF"/>
            </a:solidFill>
            <a:latin typeface="Calibri"/>
            <a:ea typeface="+mn-ea"/>
            <a:cs typeface="+mn-cs"/>
          </a:endParaRPr>
        </a:p>
      </dsp:txBody>
      <dsp:txXfrm>
        <a:off x="2021190" y="2943880"/>
        <a:ext cx="194295" cy="224370"/>
      </dsp:txXfrm>
    </dsp:sp>
    <dsp:sp modelId="{0DCD96A8-EB12-4EB3-A64A-59CDEB21A164}">
      <dsp:nvSpPr>
        <dsp:cNvPr id="0" name=""/>
        <dsp:cNvSpPr/>
      </dsp:nvSpPr>
      <dsp:spPr>
        <a:xfrm>
          <a:off x="1568410" y="3367408"/>
          <a:ext cx="1099854" cy="1099854"/>
        </a:xfrm>
        <a:prstGeom prst="ellipse">
          <a:avLst/>
        </a:prstGeom>
        <a:solidFill>
          <a:srgbClr val="A51009">
            <a:hueOff val="0"/>
            <a:satOff val="0"/>
            <a:lumOff val="0"/>
            <a:alphaOff val="0"/>
          </a:srgbClr>
        </a:solidFill>
        <a:ln>
          <a:noFill/>
        </a:ln>
        <a:effectLst>
          <a:outerShdw blurRad="25400" dist="25400" dir="5400000" rotWithShape="0">
            <a:srgbClr val="000000">
              <a:alpha val="7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ZA" sz="1050" kern="1200" dirty="0" smtClean="0">
              <a:solidFill>
                <a:sysClr val="window" lastClr="FFFFFF"/>
              </a:solidFill>
              <a:latin typeface="Calibri"/>
              <a:ea typeface="+mn-ea"/>
              <a:cs typeface="+mn-cs"/>
            </a:rPr>
            <a:t>IDP Planning Forum</a:t>
          </a:r>
          <a:endParaRPr lang="en-ZA" sz="1050" kern="1200" dirty="0">
            <a:solidFill>
              <a:sysClr val="window" lastClr="FFFFFF"/>
            </a:solidFill>
            <a:latin typeface="Calibri"/>
            <a:ea typeface="+mn-ea"/>
            <a:cs typeface="+mn-cs"/>
          </a:endParaRPr>
        </a:p>
      </dsp:txBody>
      <dsp:txXfrm>
        <a:off x="1729480" y="3528478"/>
        <a:ext cx="777714" cy="777714"/>
      </dsp:txXfrm>
    </dsp:sp>
    <dsp:sp modelId="{FD9DFF2A-2A8F-4CF6-9208-5D52E14F84C2}">
      <dsp:nvSpPr>
        <dsp:cNvPr id="0" name=""/>
        <dsp:cNvSpPr/>
      </dsp:nvSpPr>
      <dsp:spPr>
        <a:xfrm rot="10800000">
          <a:off x="1295520" y="2189288"/>
          <a:ext cx="251134" cy="373950"/>
        </a:xfrm>
        <a:prstGeom prst="rightArrow">
          <a:avLst>
            <a:gd name="adj1" fmla="val 60000"/>
            <a:gd name="adj2" fmla="val 50000"/>
          </a:avLst>
        </a:prstGeom>
        <a:solidFill>
          <a:srgbClr val="A51009">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ZA" sz="1050" kern="1200">
            <a:solidFill>
              <a:sysClr val="window" lastClr="FFFFFF"/>
            </a:solidFill>
            <a:latin typeface="Calibri"/>
            <a:ea typeface="+mn-ea"/>
            <a:cs typeface="+mn-cs"/>
          </a:endParaRPr>
        </a:p>
      </dsp:txBody>
      <dsp:txXfrm rot="10800000">
        <a:off x="1370860" y="2264078"/>
        <a:ext cx="175794" cy="224370"/>
      </dsp:txXfrm>
    </dsp:sp>
    <dsp:sp modelId="{5BE6227A-EBC5-4AA4-A86F-B65DA92D1997}">
      <dsp:nvSpPr>
        <dsp:cNvPr id="0" name=""/>
        <dsp:cNvSpPr/>
      </dsp:nvSpPr>
      <dsp:spPr>
        <a:xfrm>
          <a:off x="-22529" y="1826336"/>
          <a:ext cx="1199589" cy="1099854"/>
        </a:xfrm>
        <a:prstGeom prst="ellipse">
          <a:avLst/>
        </a:prstGeom>
        <a:solidFill>
          <a:srgbClr val="A51009">
            <a:hueOff val="0"/>
            <a:satOff val="0"/>
            <a:lumOff val="0"/>
            <a:alphaOff val="0"/>
          </a:srgbClr>
        </a:solidFill>
        <a:ln>
          <a:noFill/>
        </a:ln>
        <a:effectLst>
          <a:outerShdw blurRad="25400" dist="25400" dir="5400000" rotWithShape="0">
            <a:srgbClr val="000000">
              <a:alpha val="7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ZA" sz="1050" kern="1200" dirty="0" smtClean="0">
              <a:solidFill>
                <a:sysClr val="window" lastClr="FFFFFF"/>
              </a:solidFill>
              <a:latin typeface="Calibri"/>
              <a:ea typeface="+mn-ea"/>
              <a:cs typeface="+mn-cs"/>
            </a:rPr>
            <a:t>Technical &amp; Administrative Support Forum</a:t>
          </a:r>
          <a:endParaRPr lang="en-ZA" sz="1050" kern="1200" dirty="0">
            <a:solidFill>
              <a:sysClr val="window" lastClr="FFFFFF"/>
            </a:solidFill>
            <a:latin typeface="Calibri"/>
            <a:ea typeface="+mn-ea"/>
            <a:cs typeface="+mn-cs"/>
          </a:endParaRPr>
        </a:p>
      </dsp:txBody>
      <dsp:txXfrm>
        <a:off x="153147" y="1987406"/>
        <a:ext cx="848237" cy="77771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82D7E4-2630-4599-8B91-C16A67737604}" type="datetimeFigureOut">
              <a:rPr lang="en-ZA" smtClean="0"/>
              <a:t>2019/06/11</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283F8-BBC8-43A8-87F8-1814529920A1}" type="slidenum">
              <a:rPr lang="en-ZA" smtClean="0"/>
              <a:t>‹#›</a:t>
            </a:fld>
            <a:endParaRPr lang="en-ZA"/>
          </a:p>
        </p:txBody>
      </p:sp>
    </p:spTree>
    <p:extLst>
      <p:ext uri="{BB962C8B-B14F-4D97-AF65-F5344CB8AC3E}">
        <p14:creationId xmlns:p14="http://schemas.microsoft.com/office/powerpoint/2010/main" val="1028915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96F8CC6-82F8-448E-B882-E4DBD980D54B}" type="slidenum">
              <a:rPr lang="en-US" smtClean="0"/>
              <a:pPr/>
              <a:t>5</a:t>
            </a:fld>
            <a:endParaRPr lang="en-US"/>
          </a:p>
        </p:txBody>
      </p:sp>
      <p:sp>
        <p:nvSpPr>
          <p:cNvPr id="37891" name="Rectangle 2"/>
          <p:cNvSpPr>
            <a:spLocks noGrp="1" noRot="1" noChangeAspect="1" noChangeArrowheads="1" noTextEdit="1"/>
          </p:cNvSpPr>
          <p:nvPr>
            <p:ph type="sldImg"/>
          </p:nvPr>
        </p:nvSpPr>
        <p:spPr>
          <a:xfrm>
            <a:off x="2817813" y="514350"/>
            <a:ext cx="3429000" cy="2571750"/>
          </a:xfrm>
          <a:ln/>
        </p:spPr>
      </p:sp>
      <p:sp>
        <p:nvSpPr>
          <p:cNvPr id="37892" name="Rectangle 3"/>
          <p:cNvSpPr>
            <a:spLocks noGrp="1" noChangeArrowheads="1"/>
          </p:cNvSpPr>
          <p:nvPr>
            <p:ph type="body" idx="1"/>
          </p:nvPr>
        </p:nvSpPr>
        <p:spPr>
          <a:noFill/>
          <a:ln/>
        </p:spPr>
        <p:txBody>
          <a:bodyPr/>
          <a:lstStyle/>
          <a:p>
            <a:pPr eaLnBrk="1" hangingPunct="1"/>
            <a:r>
              <a:rPr lang="en-US"/>
              <a:t>Add pictures. </a:t>
            </a:r>
          </a:p>
        </p:txBody>
      </p:sp>
    </p:spTree>
    <p:extLst>
      <p:ext uri="{BB962C8B-B14F-4D97-AF65-F5344CB8AC3E}">
        <p14:creationId xmlns:p14="http://schemas.microsoft.com/office/powerpoint/2010/main" val="322792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5B1E8D-9D78-4F02-8BB2-B8E87CB9BB80}" type="slidenum">
              <a:rPr lang="en-US" smtClean="0"/>
              <a:pPr/>
              <a:t>38</a:t>
            </a:fld>
            <a:endParaRPr lang="en-US" smtClean="0"/>
          </a:p>
        </p:txBody>
      </p:sp>
    </p:spTree>
    <p:extLst>
      <p:ext uri="{BB962C8B-B14F-4D97-AF65-F5344CB8AC3E}">
        <p14:creationId xmlns:p14="http://schemas.microsoft.com/office/powerpoint/2010/main" val="934547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C75DBCE-C522-430C-BB9A-7037963F9BC5}" type="datetime1">
              <a:rPr lang="en-ZA" smtClean="0"/>
              <a:t>2019/06/11</a:t>
            </a:fld>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FB273F-C5E7-412C-BAA1-7BFD43496241}" type="slidenum">
              <a:rPr lang="en-ZA" smtClean="0"/>
              <a:t>‹#›</a:t>
            </a:fld>
            <a:endParaRPr lang="en-ZA"/>
          </a:p>
        </p:txBody>
      </p:sp>
    </p:spTree>
    <p:extLst>
      <p:ext uri="{BB962C8B-B14F-4D97-AF65-F5344CB8AC3E}">
        <p14:creationId xmlns:p14="http://schemas.microsoft.com/office/powerpoint/2010/main" val="4224444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0171786-6D6A-4A3A-B1A5-37B0CB1A5184}" type="datetime1">
              <a:rPr lang="en-ZA" smtClean="0"/>
              <a:t>2019/06/11</a:t>
            </a:fld>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FB273F-C5E7-412C-BAA1-7BFD43496241}" type="slidenum">
              <a:rPr lang="en-ZA" smtClean="0"/>
              <a:t>‹#›</a:t>
            </a:fld>
            <a:endParaRPr lang="en-ZA"/>
          </a:p>
        </p:txBody>
      </p:sp>
    </p:spTree>
    <p:extLst>
      <p:ext uri="{BB962C8B-B14F-4D97-AF65-F5344CB8AC3E}">
        <p14:creationId xmlns:p14="http://schemas.microsoft.com/office/powerpoint/2010/main" val="127170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618B28-D069-4AB3-894C-58ABC271F5F5}" type="datetime1">
              <a:rPr lang="en-ZA" smtClean="0"/>
              <a:t>2019/06/11</a:t>
            </a:fld>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FB273F-C5E7-412C-BAA1-7BFD43496241}" type="slidenum">
              <a:rPr lang="en-ZA" smtClean="0"/>
              <a:t>‹#›</a:t>
            </a:fld>
            <a:endParaRPr lang="en-ZA"/>
          </a:p>
        </p:txBody>
      </p:sp>
    </p:spTree>
    <p:extLst>
      <p:ext uri="{BB962C8B-B14F-4D97-AF65-F5344CB8AC3E}">
        <p14:creationId xmlns:p14="http://schemas.microsoft.com/office/powerpoint/2010/main" val="2995492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CD8AEC2-ECDC-4993-BF87-F6BEFED6F2B6}" type="datetime1">
              <a:rPr lang="en-ZA" smtClean="0"/>
              <a:t>2019/06/11</a:t>
            </a:fld>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FB273F-C5E7-412C-BAA1-7BFD43496241}" type="slidenum">
              <a:rPr lang="en-ZA" smtClean="0"/>
              <a:t>‹#›</a:t>
            </a:fld>
            <a:endParaRPr lang="en-ZA"/>
          </a:p>
        </p:txBody>
      </p:sp>
    </p:spTree>
    <p:extLst>
      <p:ext uri="{BB962C8B-B14F-4D97-AF65-F5344CB8AC3E}">
        <p14:creationId xmlns:p14="http://schemas.microsoft.com/office/powerpoint/2010/main" val="908440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4D7BFAC-FA4F-4536-8C79-4FF1F6E90971}" type="datetime1">
              <a:rPr lang="en-ZA" smtClean="0"/>
              <a:t>2019/06/11</a:t>
            </a:fld>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FB273F-C5E7-412C-BAA1-7BFD43496241}" type="slidenum">
              <a:rPr lang="en-ZA" smtClean="0"/>
              <a:t>‹#›</a:t>
            </a:fld>
            <a:endParaRPr lang="en-ZA"/>
          </a:p>
        </p:txBody>
      </p:sp>
    </p:spTree>
    <p:extLst>
      <p:ext uri="{BB962C8B-B14F-4D97-AF65-F5344CB8AC3E}">
        <p14:creationId xmlns:p14="http://schemas.microsoft.com/office/powerpoint/2010/main" val="815115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0DA6434-2935-4E4A-934A-AA3886C531B3}" type="datetime1">
              <a:rPr lang="en-ZA" smtClean="0"/>
              <a:t>2019/06/11</a:t>
            </a:fld>
            <a:endParaRPr lang="en-Z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Z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EFB273F-C5E7-412C-BAA1-7BFD43496241}" type="slidenum">
              <a:rPr lang="en-ZA" smtClean="0"/>
              <a:t>‹#›</a:t>
            </a:fld>
            <a:endParaRPr lang="en-ZA"/>
          </a:p>
        </p:txBody>
      </p:sp>
    </p:spTree>
    <p:extLst>
      <p:ext uri="{BB962C8B-B14F-4D97-AF65-F5344CB8AC3E}">
        <p14:creationId xmlns:p14="http://schemas.microsoft.com/office/powerpoint/2010/main" val="2795175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50ED6FF-0D1A-4DC4-BD07-CF4B1A6B6771}" type="datetime1">
              <a:rPr lang="en-ZA" smtClean="0"/>
              <a:t>2019/06/11</a:t>
            </a:fld>
            <a:endParaRPr lang="en-Z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Z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EFB273F-C5E7-412C-BAA1-7BFD43496241}" type="slidenum">
              <a:rPr lang="en-ZA" smtClean="0"/>
              <a:t>‹#›</a:t>
            </a:fld>
            <a:endParaRPr lang="en-ZA"/>
          </a:p>
        </p:txBody>
      </p:sp>
    </p:spTree>
    <p:extLst>
      <p:ext uri="{BB962C8B-B14F-4D97-AF65-F5344CB8AC3E}">
        <p14:creationId xmlns:p14="http://schemas.microsoft.com/office/powerpoint/2010/main" val="951981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768F7B8-7792-494F-AEB5-C063BDA4A27F}" type="datetime1">
              <a:rPr lang="en-ZA" smtClean="0"/>
              <a:t>2019/06/11</a:t>
            </a:fld>
            <a:endParaRPr lang="en-Z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Z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EFB273F-C5E7-412C-BAA1-7BFD43496241}" type="slidenum">
              <a:rPr lang="en-ZA" smtClean="0"/>
              <a:t>‹#›</a:t>
            </a:fld>
            <a:endParaRPr lang="en-ZA"/>
          </a:p>
        </p:txBody>
      </p:sp>
    </p:spTree>
    <p:extLst>
      <p:ext uri="{BB962C8B-B14F-4D97-AF65-F5344CB8AC3E}">
        <p14:creationId xmlns:p14="http://schemas.microsoft.com/office/powerpoint/2010/main" val="338106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2693C0D-14B2-457C-BEFD-890F69C7E7FE}" type="datetime1">
              <a:rPr lang="en-ZA" smtClean="0"/>
              <a:t>2019/06/11</a:t>
            </a:fld>
            <a:endParaRPr lang="en-Z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Z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EFB273F-C5E7-412C-BAA1-7BFD43496241}" type="slidenum">
              <a:rPr lang="en-ZA" smtClean="0"/>
              <a:t>‹#›</a:t>
            </a:fld>
            <a:endParaRPr lang="en-ZA"/>
          </a:p>
        </p:txBody>
      </p:sp>
    </p:spTree>
    <p:extLst>
      <p:ext uri="{BB962C8B-B14F-4D97-AF65-F5344CB8AC3E}">
        <p14:creationId xmlns:p14="http://schemas.microsoft.com/office/powerpoint/2010/main" val="2312845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2276E33-8594-4940-B2E0-F39A2CBF0F13}" type="datetime1">
              <a:rPr lang="en-ZA" smtClean="0"/>
              <a:t>2019/06/11</a:t>
            </a:fld>
            <a:endParaRPr lang="en-Z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Z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EFB273F-C5E7-412C-BAA1-7BFD43496241}" type="slidenum">
              <a:rPr lang="en-ZA" smtClean="0"/>
              <a:t>‹#›</a:t>
            </a:fld>
            <a:endParaRPr lang="en-ZA"/>
          </a:p>
        </p:txBody>
      </p:sp>
    </p:spTree>
    <p:extLst>
      <p:ext uri="{BB962C8B-B14F-4D97-AF65-F5344CB8AC3E}">
        <p14:creationId xmlns:p14="http://schemas.microsoft.com/office/powerpoint/2010/main" val="418090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8951B72-6731-479D-995B-460B977E2324}" type="datetime1">
              <a:rPr lang="en-ZA" smtClean="0"/>
              <a:t>2019/06/11</a:t>
            </a:fld>
            <a:endParaRPr lang="en-Z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Z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EFB273F-C5E7-412C-BAA1-7BFD43496241}" type="slidenum">
              <a:rPr lang="en-ZA" smtClean="0"/>
              <a:t>‹#›</a:t>
            </a:fld>
            <a:endParaRPr lang="en-ZA"/>
          </a:p>
        </p:txBody>
      </p:sp>
    </p:spTree>
    <p:extLst>
      <p:ext uri="{BB962C8B-B14F-4D97-AF65-F5344CB8AC3E}">
        <p14:creationId xmlns:p14="http://schemas.microsoft.com/office/powerpoint/2010/main" val="221432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345"/>
            <a:ext cx="9144000" cy="6857309"/>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dirty="0"/>
          </a:p>
        </p:txBody>
      </p:sp>
      <p:sp>
        <p:nvSpPr>
          <p:cNvPr id="3" name="Text Placeholder 2"/>
          <p:cNvSpPr>
            <a:spLocks noGrp="1"/>
          </p:cNvSpPr>
          <p:nvPr>
            <p:ph type="body" idx="1"/>
          </p:nvPr>
        </p:nvSpPr>
        <p:spPr>
          <a:xfrm>
            <a:off x="457200" y="1600201"/>
            <a:ext cx="8229600"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54927" y="5562600"/>
            <a:ext cx="944295" cy="1192883"/>
          </a:xfrm>
          <a:prstGeom prst="rect">
            <a:avLst/>
          </a:prstGeom>
        </p:spPr>
      </p:pic>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47800" y="5728269"/>
            <a:ext cx="985570" cy="1027214"/>
          </a:xfrm>
          <a:prstGeom prst="rect">
            <a:avLst/>
          </a:prstGeom>
        </p:spPr>
      </p:pic>
      <p:pic>
        <p:nvPicPr>
          <p:cNvPr id="10" name="Picture 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743200" y="5714559"/>
            <a:ext cx="1014413" cy="888963"/>
          </a:xfrm>
          <a:prstGeom prst="rect">
            <a:avLst/>
          </a:prstGeom>
        </p:spPr>
      </p:pic>
      <p:pic>
        <p:nvPicPr>
          <p:cNvPr id="11" name="Picture 1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768395" y="6071904"/>
            <a:ext cx="885166" cy="472969"/>
          </a:xfrm>
          <a:prstGeom prst="rect">
            <a:avLst/>
          </a:prstGeom>
        </p:spPr>
      </p:pic>
    </p:spTree>
    <p:extLst>
      <p:ext uri="{BB962C8B-B14F-4D97-AF65-F5344CB8AC3E}">
        <p14:creationId xmlns:p14="http://schemas.microsoft.com/office/powerpoint/2010/main" val="3820851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tags" Target="../tags/tag25.xml"/><Relationship Id="rId39" Type="http://schemas.openxmlformats.org/officeDocument/2006/relationships/oleObject" Target="../embeddings/oleObject1.bin"/><Relationship Id="rId3" Type="http://schemas.openxmlformats.org/officeDocument/2006/relationships/tags" Target="../tags/tag2.xml"/><Relationship Id="rId21" Type="http://schemas.openxmlformats.org/officeDocument/2006/relationships/tags" Target="../tags/tag20.xml"/><Relationship Id="rId34" Type="http://schemas.openxmlformats.org/officeDocument/2006/relationships/tags" Target="../tags/tag33.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tags" Target="../tags/tag24.xml"/><Relationship Id="rId33" Type="http://schemas.openxmlformats.org/officeDocument/2006/relationships/tags" Target="../tags/tag32.xml"/><Relationship Id="rId38" Type="http://schemas.openxmlformats.org/officeDocument/2006/relationships/slideLayout" Target="../slideLayouts/slideLayout2.xml"/><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tags" Target="../tags/tag19.xml"/><Relationship Id="rId29" Type="http://schemas.openxmlformats.org/officeDocument/2006/relationships/tags" Target="../tags/tag28.xml"/><Relationship Id="rId41" Type="http://schemas.openxmlformats.org/officeDocument/2006/relationships/chart" Target="../charts/chart1.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tags" Target="../tags/tag23.xml"/><Relationship Id="rId32" Type="http://schemas.openxmlformats.org/officeDocument/2006/relationships/tags" Target="../tags/tag31.xml"/><Relationship Id="rId37" Type="http://schemas.openxmlformats.org/officeDocument/2006/relationships/tags" Target="../tags/tag36.xml"/><Relationship Id="rId40" Type="http://schemas.openxmlformats.org/officeDocument/2006/relationships/image" Target="../media/image10.emf"/><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tags" Target="../tags/tag22.xml"/><Relationship Id="rId28" Type="http://schemas.openxmlformats.org/officeDocument/2006/relationships/tags" Target="../tags/tag27.xml"/><Relationship Id="rId36" Type="http://schemas.openxmlformats.org/officeDocument/2006/relationships/tags" Target="../tags/tag35.xml"/><Relationship Id="rId10" Type="http://schemas.openxmlformats.org/officeDocument/2006/relationships/tags" Target="../tags/tag9.xml"/><Relationship Id="rId19" Type="http://schemas.openxmlformats.org/officeDocument/2006/relationships/tags" Target="../tags/tag18.xml"/><Relationship Id="rId31" Type="http://schemas.openxmlformats.org/officeDocument/2006/relationships/tags" Target="../tags/tag30.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tags" Target="../tags/tag21.xml"/><Relationship Id="rId27" Type="http://schemas.openxmlformats.org/officeDocument/2006/relationships/tags" Target="../tags/tag26.xml"/><Relationship Id="rId30" Type="http://schemas.openxmlformats.org/officeDocument/2006/relationships/tags" Target="../tags/tag29.xml"/><Relationship Id="rId35" Type="http://schemas.openxmlformats.org/officeDocument/2006/relationships/tags" Target="../tags/tag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t>Meeting with COGTA MEC L. </a:t>
            </a:r>
            <a:r>
              <a:rPr lang="en-ZA" dirty="0" err="1" smtClean="0"/>
              <a:t>Maile</a:t>
            </a:r>
            <a:r>
              <a:rPr lang="en-ZA" dirty="0" smtClean="0"/>
              <a:t> and Executive Mayor</a:t>
            </a:r>
            <a:endParaRPr lang="en-ZA" dirty="0"/>
          </a:p>
        </p:txBody>
      </p:sp>
      <p:sp>
        <p:nvSpPr>
          <p:cNvPr id="3" name="Subtitle 2"/>
          <p:cNvSpPr>
            <a:spLocks noGrp="1"/>
          </p:cNvSpPr>
          <p:nvPr>
            <p:ph type="subTitle" idx="1"/>
          </p:nvPr>
        </p:nvSpPr>
        <p:spPr/>
        <p:txBody>
          <a:bodyPr/>
          <a:lstStyle/>
          <a:p>
            <a:r>
              <a:rPr lang="en-ZA" dirty="0" smtClean="0"/>
              <a:t>12 June 2019</a:t>
            </a:r>
          </a:p>
          <a:p>
            <a:r>
              <a:rPr lang="en-ZA" dirty="0" smtClean="0"/>
              <a:t>Sedibeng District Municipality</a:t>
            </a:r>
            <a:endParaRPr lang="en-ZA" dirty="0"/>
          </a:p>
        </p:txBody>
      </p:sp>
    </p:spTree>
    <p:extLst>
      <p:ext uri="{BB962C8B-B14F-4D97-AF65-F5344CB8AC3E}">
        <p14:creationId xmlns:p14="http://schemas.microsoft.com/office/powerpoint/2010/main" val="4206976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0"/>
            <a:ext cx="8229600" cy="1252537"/>
          </a:xfrm>
        </p:spPr>
        <p:txBody>
          <a:bodyPr/>
          <a:lstStyle/>
          <a:p>
            <a:pPr algn="l"/>
            <a:r>
              <a:rPr lang="en-ZA" sz="3200" b="1" smtClean="0">
                <a:solidFill>
                  <a:schemeClr val="bg1"/>
                </a:solidFill>
                <a:latin typeface="Calibri" panose="020F0502020204030204" pitchFamily="34" charset="0"/>
              </a:rPr>
              <a:t>Administrative Governance - SDM</a:t>
            </a:r>
            <a:endParaRPr lang="en-ZA" sz="3200" dirty="0">
              <a:solidFill>
                <a:schemeClr val="bg1"/>
              </a:solidFill>
              <a:latin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54922078"/>
              </p:ext>
            </p:extLst>
          </p:nvPr>
        </p:nvGraphicFramePr>
        <p:xfrm>
          <a:off x="0" y="825412"/>
          <a:ext cx="9144000" cy="6097348"/>
        </p:xfrm>
        <a:graphic>
          <a:graphicData uri="http://schemas.openxmlformats.org/drawingml/2006/table">
            <a:tbl>
              <a:tblPr firstRow="1" firstCol="1" bandRow="1"/>
              <a:tblGrid>
                <a:gridCol w="2352864"/>
                <a:gridCol w="6791136"/>
              </a:tblGrid>
              <a:tr h="662953">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15000"/>
                        </a:lnSpc>
                        <a:spcAft>
                          <a:spcPts val="0"/>
                        </a:spcAft>
                      </a:pPr>
                      <a:r>
                        <a:rPr lang="en-ZA" sz="2000" dirty="0">
                          <a:solidFill>
                            <a:schemeClr val="bg2">
                              <a:lumMod val="25000"/>
                            </a:schemeClr>
                          </a:solidFill>
                          <a:effectLst/>
                          <a:latin typeface="Calibri" panose="020F0502020204030204" pitchFamily="34" charset="0"/>
                        </a:rPr>
                        <a:t>NAME AND SURNAME</a:t>
                      </a:r>
                      <a:endParaRPr lang="en-ZA" sz="1400" dirty="0">
                        <a:solidFill>
                          <a:schemeClr val="bg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4" marR="68584"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15000"/>
                        </a:lnSpc>
                        <a:spcAft>
                          <a:spcPts val="0"/>
                        </a:spcAft>
                      </a:pPr>
                      <a:r>
                        <a:rPr lang="en-ZA" sz="2000" dirty="0">
                          <a:solidFill>
                            <a:schemeClr val="bg2">
                              <a:lumMod val="25000"/>
                            </a:schemeClr>
                          </a:solidFill>
                          <a:effectLst/>
                          <a:latin typeface="Calibri" panose="020F0502020204030204" pitchFamily="34" charset="0"/>
                        </a:rPr>
                        <a:t>POSITION</a:t>
                      </a:r>
                      <a:endParaRPr lang="en-ZA" sz="1400" dirty="0">
                        <a:solidFill>
                          <a:schemeClr val="bg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4" marR="68584"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r>
              <a:tr h="632462">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l">
                        <a:lnSpc>
                          <a:spcPct val="115000"/>
                        </a:lnSpc>
                        <a:spcAft>
                          <a:spcPts val="0"/>
                        </a:spcAft>
                      </a:pPr>
                      <a:r>
                        <a:rPr lang="en-ZA" sz="2000" dirty="0" smtClean="0">
                          <a:solidFill>
                            <a:schemeClr val="bg2">
                              <a:lumMod val="25000"/>
                            </a:schemeClr>
                          </a:solidFill>
                          <a:effectLst/>
                          <a:latin typeface="Calibri" panose="020F0502020204030204" pitchFamily="34" charset="0"/>
                        </a:rPr>
                        <a:t>Mr.</a:t>
                      </a:r>
                      <a:r>
                        <a:rPr lang="en-ZA" sz="2000" baseline="0" dirty="0" smtClean="0">
                          <a:solidFill>
                            <a:schemeClr val="bg2">
                              <a:lumMod val="25000"/>
                            </a:schemeClr>
                          </a:solidFill>
                          <a:effectLst/>
                          <a:latin typeface="Calibri" panose="020F0502020204030204" pitchFamily="34" charset="0"/>
                        </a:rPr>
                        <a:t> </a:t>
                      </a:r>
                      <a:r>
                        <a:rPr lang="en-ZA" sz="2000" dirty="0" smtClean="0">
                          <a:solidFill>
                            <a:schemeClr val="bg2">
                              <a:lumMod val="25000"/>
                            </a:schemeClr>
                          </a:solidFill>
                          <a:effectLst/>
                          <a:latin typeface="Calibri" panose="020F0502020204030204" pitchFamily="34" charset="0"/>
                        </a:rPr>
                        <a:t>Stanley </a:t>
                      </a:r>
                      <a:r>
                        <a:rPr lang="en-ZA" sz="2000" dirty="0">
                          <a:solidFill>
                            <a:schemeClr val="bg2">
                              <a:lumMod val="25000"/>
                            </a:schemeClr>
                          </a:solidFill>
                          <a:effectLst/>
                          <a:latin typeface="Calibri" panose="020F0502020204030204" pitchFamily="34" charset="0"/>
                        </a:rPr>
                        <a:t>Khanyile</a:t>
                      </a:r>
                      <a:endParaRPr lang="en-ZA" sz="1400" dirty="0">
                        <a:solidFill>
                          <a:schemeClr val="bg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4" marR="68584"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a:lnSpc>
                          <a:spcPct val="115000"/>
                        </a:lnSpc>
                        <a:spcAft>
                          <a:spcPts val="0"/>
                        </a:spcAft>
                      </a:pPr>
                      <a:r>
                        <a:rPr lang="en-ZA" sz="2000" dirty="0">
                          <a:solidFill>
                            <a:schemeClr val="bg2">
                              <a:lumMod val="25000"/>
                            </a:schemeClr>
                          </a:solidFill>
                          <a:effectLst/>
                          <a:latin typeface="Calibri" panose="020F0502020204030204" pitchFamily="34" charset="0"/>
                        </a:rPr>
                        <a:t>Municipal Manager </a:t>
                      </a:r>
                      <a:endParaRPr lang="en-ZA" sz="1400" dirty="0">
                        <a:solidFill>
                          <a:schemeClr val="bg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4" marR="68584"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676860">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2000" dirty="0" smtClean="0">
                          <a:solidFill>
                            <a:schemeClr val="bg2">
                              <a:lumMod val="25000"/>
                            </a:schemeClr>
                          </a:solidFill>
                          <a:effectLst/>
                          <a:latin typeface="Calibri" panose="020F0502020204030204" pitchFamily="34" charset="0"/>
                        </a:rPr>
                        <a:t>Mr. </a:t>
                      </a:r>
                      <a:r>
                        <a:rPr lang="en-ZA" sz="2000" baseline="0" dirty="0" smtClean="0">
                          <a:solidFill>
                            <a:schemeClr val="bg2">
                              <a:lumMod val="25000"/>
                            </a:schemeClr>
                          </a:solidFill>
                          <a:effectLst/>
                          <a:latin typeface="Calibri" panose="020F0502020204030204" pitchFamily="34" charset="0"/>
                        </a:rPr>
                        <a:t>Johanis Kasvosve</a:t>
                      </a:r>
                      <a:endParaRPr lang="en-ZA" sz="1400" dirty="0">
                        <a:solidFill>
                          <a:schemeClr val="bg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4" marR="6858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a:lnSpc>
                          <a:spcPct val="115000"/>
                        </a:lnSpc>
                        <a:spcAft>
                          <a:spcPts val="0"/>
                        </a:spcAft>
                      </a:pPr>
                      <a:r>
                        <a:rPr lang="en-ZA" sz="2000" dirty="0">
                          <a:solidFill>
                            <a:schemeClr val="bg2">
                              <a:lumMod val="25000"/>
                            </a:schemeClr>
                          </a:solidFill>
                          <a:effectLst/>
                          <a:latin typeface="Calibri" panose="020F0502020204030204" pitchFamily="34" charset="0"/>
                        </a:rPr>
                        <a:t>Chief Financial Officer </a:t>
                      </a:r>
                      <a:endParaRPr lang="en-ZA" sz="1400" dirty="0">
                        <a:solidFill>
                          <a:schemeClr val="bg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4" marR="6858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454063">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l">
                        <a:lnSpc>
                          <a:spcPct val="115000"/>
                        </a:lnSpc>
                        <a:spcAft>
                          <a:spcPts val="0"/>
                        </a:spcAft>
                      </a:pPr>
                      <a:r>
                        <a:rPr lang="en-ZA" sz="2000" dirty="0" err="1">
                          <a:solidFill>
                            <a:schemeClr val="bg2">
                              <a:lumMod val="25000"/>
                            </a:schemeClr>
                          </a:solidFill>
                          <a:effectLst/>
                          <a:latin typeface="Calibri" panose="020F0502020204030204" pitchFamily="34" charset="0"/>
                        </a:rPr>
                        <a:t>Mr.</a:t>
                      </a:r>
                      <a:r>
                        <a:rPr lang="en-ZA" sz="2000" dirty="0">
                          <a:solidFill>
                            <a:schemeClr val="bg2">
                              <a:lumMod val="25000"/>
                            </a:schemeClr>
                          </a:solidFill>
                          <a:effectLst/>
                          <a:latin typeface="Calibri" panose="020F0502020204030204" pitchFamily="34" charset="0"/>
                        </a:rPr>
                        <a:t> M. Makhutle</a:t>
                      </a:r>
                      <a:endParaRPr lang="en-ZA" sz="1400" dirty="0">
                        <a:solidFill>
                          <a:schemeClr val="bg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4" marR="6858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a:lnSpc>
                          <a:spcPct val="115000"/>
                        </a:lnSpc>
                        <a:spcAft>
                          <a:spcPts val="0"/>
                        </a:spcAft>
                      </a:pPr>
                      <a:r>
                        <a:rPr lang="en-ZA" sz="2000" dirty="0">
                          <a:solidFill>
                            <a:schemeClr val="bg2">
                              <a:lumMod val="25000"/>
                            </a:schemeClr>
                          </a:solidFill>
                          <a:effectLst/>
                          <a:latin typeface="Calibri" panose="020F0502020204030204" pitchFamily="34" charset="0"/>
                        </a:rPr>
                        <a:t>Executive Director: Corporate Services  </a:t>
                      </a:r>
                      <a:endParaRPr lang="en-ZA" sz="1400" dirty="0">
                        <a:solidFill>
                          <a:schemeClr val="bg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4" marR="6858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676860">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l">
                        <a:lnSpc>
                          <a:spcPct val="115000"/>
                        </a:lnSpc>
                        <a:spcAft>
                          <a:spcPts val="0"/>
                        </a:spcAft>
                      </a:pPr>
                      <a:r>
                        <a:rPr lang="en-ZA" sz="2000" dirty="0" err="1">
                          <a:solidFill>
                            <a:schemeClr val="bg2">
                              <a:lumMod val="25000"/>
                            </a:schemeClr>
                          </a:solidFill>
                          <a:effectLst/>
                          <a:latin typeface="Calibri" panose="020F0502020204030204" pitchFamily="34" charset="0"/>
                        </a:rPr>
                        <a:t>Mrs.</a:t>
                      </a:r>
                      <a:r>
                        <a:rPr lang="en-ZA" sz="2000" dirty="0">
                          <a:solidFill>
                            <a:schemeClr val="bg2">
                              <a:lumMod val="25000"/>
                            </a:schemeClr>
                          </a:solidFill>
                          <a:effectLst/>
                          <a:latin typeface="Calibri" panose="020F0502020204030204" pitchFamily="34" charset="0"/>
                        </a:rPr>
                        <a:t> Jabulile </a:t>
                      </a:r>
                      <a:r>
                        <a:rPr lang="en-ZA" sz="2000" dirty="0" err="1" smtClean="0">
                          <a:solidFill>
                            <a:schemeClr val="bg2">
                              <a:lumMod val="25000"/>
                            </a:schemeClr>
                          </a:solidFill>
                          <a:effectLst/>
                          <a:latin typeface="Calibri" panose="020F0502020204030204" pitchFamily="34" charset="0"/>
                        </a:rPr>
                        <a:t>Medupe</a:t>
                      </a:r>
                      <a:endParaRPr lang="en-ZA" sz="1400" dirty="0">
                        <a:solidFill>
                          <a:schemeClr val="bg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4" marR="6858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a:lnSpc>
                          <a:spcPct val="115000"/>
                        </a:lnSpc>
                        <a:spcAft>
                          <a:spcPts val="0"/>
                        </a:spcAft>
                      </a:pPr>
                      <a:r>
                        <a:rPr lang="en-ZA" sz="2000" dirty="0">
                          <a:solidFill>
                            <a:schemeClr val="bg2">
                              <a:lumMod val="25000"/>
                            </a:schemeClr>
                          </a:solidFill>
                          <a:effectLst/>
                          <a:latin typeface="Calibri" panose="020F0502020204030204" pitchFamily="34" charset="0"/>
                        </a:rPr>
                        <a:t>Executive Director: Community Services</a:t>
                      </a:r>
                      <a:endParaRPr lang="en-ZA" sz="1400" dirty="0">
                        <a:solidFill>
                          <a:schemeClr val="bg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4" marR="6858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676860">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l">
                        <a:lnSpc>
                          <a:spcPct val="115000"/>
                        </a:lnSpc>
                        <a:spcAft>
                          <a:spcPts val="0"/>
                        </a:spcAft>
                      </a:pPr>
                      <a:r>
                        <a:rPr lang="en-ZA" sz="2000" dirty="0" err="1">
                          <a:solidFill>
                            <a:schemeClr val="bg2">
                              <a:lumMod val="25000"/>
                            </a:schemeClr>
                          </a:solidFill>
                          <a:effectLst/>
                          <a:latin typeface="Calibri" panose="020F0502020204030204" pitchFamily="34" charset="0"/>
                        </a:rPr>
                        <a:t>Mr.</a:t>
                      </a:r>
                      <a:r>
                        <a:rPr lang="en-ZA" sz="2000" dirty="0">
                          <a:solidFill>
                            <a:schemeClr val="bg2">
                              <a:lumMod val="25000"/>
                            </a:schemeClr>
                          </a:solidFill>
                          <a:effectLst/>
                          <a:latin typeface="Calibri" panose="020F0502020204030204" pitchFamily="34" charset="0"/>
                        </a:rPr>
                        <a:t> Zwelibanzi Majola</a:t>
                      </a:r>
                      <a:endParaRPr lang="en-ZA" sz="1400" dirty="0">
                        <a:solidFill>
                          <a:schemeClr val="bg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4" marR="6858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a:lnSpc>
                          <a:spcPct val="115000"/>
                        </a:lnSpc>
                        <a:spcAft>
                          <a:spcPts val="0"/>
                        </a:spcAft>
                      </a:pPr>
                      <a:r>
                        <a:rPr lang="en-ZA" sz="2000" dirty="0">
                          <a:solidFill>
                            <a:schemeClr val="bg2">
                              <a:lumMod val="25000"/>
                            </a:schemeClr>
                          </a:solidFill>
                          <a:effectLst/>
                          <a:latin typeface="Calibri" panose="020F0502020204030204" pitchFamily="34" charset="0"/>
                        </a:rPr>
                        <a:t>Executive </a:t>
                      </a:r>
                      <a:r>
                        <a:rPr lang="en-ZA" sz="2000" dirty="0" smtClean="0">
                          <a:solidFill>
                            <a:schemeClr val="bg2">
                              <a:lumMod val="25000"/>
                            </a:schemeClr>
                          </a:solidFill>
                          <a:effectLst/>
                          <a:latin typeface="Calibri" panose="020F0502020204030204" pitchFamily="34" charset="0"/>
                        </a:rPr>
                        <a:t>Director:</a:t>
                      </a:r>
                      <a:r>
                        <a:rPr lang="en-ZA" sz="2000" baseline="0" dirty="0" smtClean="0">
                          <a:solidFill>
                            <a:schemeClr val="bg2">
                              <a:lumMod val="25000"/>
                            </a:schemeClr>
                          </a:solidFill>
                          <a:effectLst/>
                          <a:latin typeface="Calibri" panose="020F0502020204030204" pitchFamily="34" charset="0"/>
                        </a:rPr>
                        <a:t> </a:t>
                      </a:r>
                      <a:r>
                        <a:rPr lang="en-ZA" sz="2000" dirty="0" smtClean="0">
                          <a:solidFill>
                            <a:schemeClr val="bg2">
                              <a:lumMod val="25000"/>
                            </a:schemeClr>
                          </a:solidFill>
                          <a:effectLst/>
                          <a:latin typeface="Calibri" panose="020F0502020204030204" pitchFamily="34" charset="0"/>
                        </a:rPr>
                        <a:t>Strategic </a:t>
                      </a:r>
                      <a:r>
                        <a:rPr lang="en-ZA" sz="2000" dirty="0">
                          <a:solidFill>
                            <a:schemeClr val="bg2">
                              <a:lumMod val="25000"/>
                            </a:schemeClr>
                          </a:solidFill>
                          <a:effectLst/>
                          <a:latin typeface="Calibri" panose="020F0502020204030204" pitchFamily="34" charset="0"/>
                        </a:rPr>
                        <a:t>Planning and Economic Development </a:t>
                      </a:r>
                      <a:endParaRPr lang="en-ZA" sz="1400" dirty="0">
                        <a:solidFill>
                          <a:schemeClr val="bg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4" marR="6858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676860">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l">
                        <a:lnSpc>
                          <a:spcPct val="115000"/>
                        </a:lnSpc>
                        <a:spcAft>
                          <a:spcPts val="0"/>
                        </a:spcAft>
                      </a:pPr>
                      <a:r>
                        <a:rPr lang="en-ZA" sz="2000" dirty="0" err="1">
                          <a:solidFill>
                            <a:schemeClr val="bg2">
                              <a:lumMod val="25000"/>
                            </a:schemeClr>
                          </a:solidFill>
                          <a:effectLst/>
                          <a:latin typeface="Calibri" panose="020F0502020204030204" pitchFamily="34" charset="0"/>
                        </a:rPr>
                        <a:t>Mr.</a:t>
                      </a:r>
                      <a:r>
                        <a:rPr lang="en-ZA" sz="2000" dirty="0">
                          <a:solidFill>
                            <a:schemeClr val="bg2">
                              <a:lumMod val="25000"/>
                            </a:schemeClr>
                          </a:solidFill>
                          <a:effectLst/>
                          <a:latin typeface="Calibri" panose="020F0502020204030204" pitchFamily="34" charset="0"/>
                        </a:rPr>
                        <a:t> </a:t>
                      </a:r>
                      <a:r>
                        <a:rPr lang="en-ZA" sz="2000" dirty="0" smtClean="0">
                          <a:solidFill>
                            <a:schemeClr val="bg2">
                              <a:lumMod val="25000"/>
                            </a:schemeClr>
                          </a:solidFill>
                          <a:effectLst/>
                          <a:latin typeface="Calibri" panose="020F0502020204030204" pitchFamily="34" charset="0"/>
                        </a:rPr>
                        <a:t>Mpho</a:t>
                      </a:r>
                      <a:r>
                        <a:rPr lang="en-ZA" sz="2000" baseline="0" dirty="0" smtClean="0">
                          <a:solidFill>
                            <a:schemeClr val="bg2">
                              <a:lumMod val="25000"/>
                            </a:schemeClr>
                          </a:solidFill>
                          <a:effectLst/>
                          <a:latin typeface="Calibri" panose="020F0502020204030204" pitchFamily="34" charset="0"/>
                        </a:rPr>
                        <a:t> Thekiso</a:t>
                      </a:r>
                      <a:endParaRPr lang="en-ZA" sz="1400" dirty="0">
                        <a:solidFill>
                          <a:schemeClr val="bg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4" marR="6858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a:lnSpc>
                          <a:spcPct val="115000"/>
                        </a:lnSpc>
                        <a:spcAft>
                          <a:spcPts val="0"/>
                        </a:spcAft>
                      </a:pPr>
                      <a:r>
                        <a:rPr lang="en-ZA" sz="2000" dirty="0">
                          <a:solidFill>
                            <a:schemeClr val="bg2">
                              <a:lumMod val="25000"/>
                            </a:schemeClr>
                          </a:solidFill>
                          <a:effectLst/>
                          <a:latin typeface="Calibri" panose="020F0502020204030204" pitchFamily="34" charset="0"/>
                        </a:rPr>
                        <a:t>Executive Director: Transport, Infrastructure and </a:t>
                      </a:r>
                      <a:r>
                        <a:rPr lang="en-ZA" sz="2000" dirty="0" smtClean="0">
                          <a:solidFill>
                            <a:schemeClr val="bg2">
                              <a:lumMod val="25000"/>
                            </a:schemeClr>
                          </a:solidFill>
                          <a:effectLst/>
                          <a:latin typeface="Calibri" panose="020F0502020204030204" pitchFamily="34" charset="0"/>
                        </a:rPr>
                        <a:t>Environment (Acting)</a:t>
                      </a:r>
                      <a:endParaRPr lang="en-ZA" sz="1400" dirty="0">
                        <a:solidFill>
                          <a:schemeClr val="bg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4" marR="6858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662953">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l">
                        <a:lnSpc>
                          <a:spcPct val="115000"/>
                        </a:lnSpc>
                        <a:spcAft>
                          <a:spcPts val="0"/>
                        </a:spcAft>
                      </a:pPr>
                      <a:r>
                        <a:rPr lang="en-ZA" sz="2000" dirty="0" smtClean="0">
                          <a:solidFill>
                            <a:schemeClr val="bg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rPr>
                        <a:t>Mr.</a:t>
                      </a:r>
                      <a:r>
                        <a:rPr lang="en-ZA" sz="2000" baseline="0" dirty="0" smtClean="0">
                          <a:solidFill>
                            <a:schemeClr val="bg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rPr>
                        <a:t> Archie Mokonane</a:t>
                      </a:r>
                      <a:endParaRPr lang="en-ZA" sz="1400" dirty="0">
                        <a:solidFill>
                          <a:schemeClr val="bg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4" marR="6858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a:lnSpc>
                          <a:spcPct val="115000"/>
                        </a:lnSpc>
                        <a:spcAft>
                          <a:spcPts val="0"/>
                        </a:spcAft>
                      </a:pPr>
                      <a:r>
                        <a:rPr lang="en-ZA" sz="2000" dirty="0">
                          <a:solidFill>
                            <a:schemeClr val="bg2">
                              <a:lumMod val="25000"/>
                            </a:schemeClr>
                          </a:solidFill>
                          <a:effectLst/>
                          <a:latin typeface="Calibri" panose="020F0502020204030204" pitchFamily="34" charset="0"/>
                        </a:rPr>
                        <a:t>Director: Office of the Executive Mayor</a:t>
                      </a:r>
                      <a:endParaRPr lang="en-ZA" sz="1400" dirty="0">
                        <a:solidFill>
                          <a:schemeClr val="bg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4" marR="6858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454063">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l">
                        <a:lnSpc>
                          <a:spcPct val="115000"/>
                        </a:lnSpc>
                        <a:spcAft>
                          <a:spcPts val="0"/>
                        </a:spcAft>
                      </a:pPr>
                      <a:r>
                        <a:rPr lang="en-ZA" sz="2000" dirty="0">
                          <a:solidFill>
                            <a:schemeClr val="bg2">
                              <a:lumMod val="25000"/>
                            </a:schemeClr>
                          </a:solidFill>
                          <a:effectLst/>
                          <a:latin typeface="Calibri" panose="020F0502020204030204" pitchFamily="34" charset="0"/>
                        </a:rPr>
                        <a:t>Mr. M. Mpontshane</a:t>
                      </a:r>
                      <a:endParaRPr lang="en-ZA" sz="1400" dirty="0">
                        <a:solidFill>
                          <a:schemeClr val="bg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4" marR="6858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a:lnSpc>
                          <a:spcPct val="115000"/>
                        </a:lnSpc>
                        <a:spcAft>
                          <a:spcPts val="0"/>
                        </a:spcAft>
                      </a:pPr>
                      <a:r>
                        <a:rPr lang="en-ZA" sz="2000" dirty="0">
                          <a:solidFill>
                            <a:schemeClr val="bg2">
                              <a:lumMod val="25000"/>
                            </a:schemeClr>
                          </a:solidFill>
                          <a:effectLst/>
                          <a:latin typeface="Calibri" panose="020F0502020204030204" pitchFamily="34" charset="0"/>
                        </a:rPr>
                        <a:t>Director: Office of the Speaker of Council</a:t>
                      </a:r>
                      <a:endParaRPr lang="en-ZA" sz="1400" dirty="0">
                        <a:solidFill>
                          <a:schemeClr val="bg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4" marR="6858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327380">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l">
                        <a:lnSpc>
                          <a:spcPct val="115000"/>
                        </a:lnSpc>
                        <a:spcAft>
                          <a:spcPts val="0"/>
                        </a:spcAft>
                      </a:pPr>
                      <a:r>
                        <a:rPr lang="en-ZA" sz="2000" dirty="0">
                          <a:solidFill>
                            <a:schemeClr val="bg2">
                              <a:lumMod val="25000"/>
                            </a:schemeClr>
                          </a:solidFill>
                          <a:effectLst/>
                          <a:latin typeface="Calibri" panose="020F0502020204030204" pitchFamily="34" charset="0"/>
                        </a:rPr>
                        <a:t>Mr. J. Tsoho</a:t>
                      </a:r>
                      <a:endParaRPr lang="en-ZA" sz="1400" dirty="0">
                        <a:solidFill>
                          <a:schemeClr val="bg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4" marR="6858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a:lnSpc>
                          <a:spcPct val="115000"/>
                        </a:lnSpc>
                        <a:spcAft>
                          <a:spcPts val="0"/>
                        </a:spcAft>
                      </a:pPr>
                      <a:r>
                        <a:rPr lang="en-ZA" sz="2000" dirty="0">
                          <a:solidFill>
                            <a:schemeClr val="bg2">
                              <a:lumMod val="25000"/>
                            </a:schemeClr>
                          </a:solidFill>
                          <a:effectLst/>
                          <a:latin typeface="Calibri" panose="020F0502020204030204" pitchFamily="34" charset="0"/>
                        </a:rPr>
                        <a:t>Director: Office of the Chief Whip of Council</a:t>
                      </a:r>
                      <a:endParaRPr lang="en-ZA" sz="1400" dirty="0">
                        <a:solidFill>
                          <a:schemeClr val="bg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4" marR="6858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bl>
          </a:graphicData>
        </a:graphic>
      </p:graphicFrame>
      <p:sp>
        <p:nvSpPr>
          <p:cNvPr id="5" name="Title 2"/>
          <p:cNvSpPr txBox="1">
            <a:spLocks/>
          </p:cNvSpPr>
          <p:nvPr/>
        </p:nvSpPr>
        <p:spPr>
          <a:xfrm>
            <a:off x="107504" y="-9625"/>
            <a:ext cx="8229600" cy="12525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latin typeface="Calibri" panose="020F0502020204030204" pitchFamily="34" charset="0"/>
              </a:rPr>
              <a:t>Administrative Governance - SDM</a:t>
            </a:r>
            <a:endParaRPr lang="en-ZA" sz="3200" dirty="0">
              <a:latin typeface="Calibri" panose="020F0502020204030204" pitchFamily="34" charset="0"/>
            </a:endParaRPr>
          </a:p>
        </p:txBody>
      </p:sp>
    </p:spTree>
    <p:extLst>
      <p:ext uri="{BB962C8B-B14F-4D97-AF65-F5344CB8AC3E}">
        <p14:creationId xmlns:p14="http://schemas.microsoft.com/office/powerpoint/2010/main" val="1375053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200" dirty="0" smtClean="0">
                <a:latin typeface="Calibri" panose="020F0502020204030204" pitchFamily="34" charset="0"/>
              </a:rPr>
              <a:t>Governance Structures - SDM</a:t>
            </a:r>
            <a:endParaRPr lang="en-ZA" sz="3200" dirty="0">
              <a:latin typeface="Calibri" panose="020F0502020204030204" pitchFamily="34" charset="0"/>
            </a:endParaRPr>
          </a:p>
        </p:txBody>
      </p:sp>
      <p:sp>
        <p:nvSpPr>
          <p:cNvPr id="4" name="Content Placeholder 2"/>
          <p:cNvSpPr txBox="1">
            <a:spLocks/>
          </p:cNvSpPr>
          <p:nvPr/>
        </p:nvSpPr>
        <p:spPr bwMode="auto">
          <a:xfrm>
            <a:off x="251520" y="1417638"/>
            <a:ext cx="864096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b="0" i="0" u="none" strike="noStrike" kern="1200" cap="none" spc="0" normalizeH="0" baseline="0" noProof="0" dirty="0" smtClean="0">
                <a:ln>
                  <a:noFill/>
                </a:ln>
                <a:effectLst/>
                <a:uLnTx/>
                <a:uFillTx/>
                <a:latin typeface="Calibri" panose="020F0502020204030204"/>
              </a:rPr>
              <a:t>Committees of Council established according to Local Government Structures Act of 1998, Section 33 are as follows:</a:t>
            </a:r>
            <a:endParaRPr kumimoji="0" lang="en-ZA" b="0" i="0" u="none" strike="noStrike" kern="1200" cap="none" spc="0" normalizeH="0" baseline="0" noProof="0" dirty="0" smtClean="0">
              <a:ln>
                <a:noFill/>
              </a:ln>
              <a:effectLst/>
              <a:uLnTx/>
              <a:uFillTx/>
              <a:latin typeface="Calibri" panose="020F0502020204030204"/>
            </a:endParaRPr>
          </a:p>
          <a:p>
            <a:pPr marL="685800" marR="0" lvl="1" indent="-228600" algn="l" defTabSz="914400" rtl="0" eaLnBrk="1" fontAlgn="base" latinLnBrk="0" hangingPunct="1">
              <a:lnSpc>
                <a:spcPct val="90000"/>
              </a:lnSpc>
              <a:spcBef>
                <a:spcPts val="500"/>
              </a:spcBef>
              <a:spcAft>
                <a:spcPct val="0"/>
              </a:spcAft>
              <a:buClrTx/>
              <a:buSzTx/>
              <a:buFont typeface="Wingdings" panose="05000000000000000000" pitchFamily="2" charset="2"/>
              <a:buChar char="§"/>
              <a:tabLst/>
              <a:defRPr/>
            </a:pPr>
            <a:r>
              <a:rPr kumimoji="0" lang="en-US" b="0" i="0" u="none" strike="noStrike" kern="1200" cap="none" spc="0" normalizeH="0" baseline="0" noProof="0" dirty="0" smtClean="0">
                <a:ln>
                  <a:noFill/>
                </a:ln>
                <a:effectLst/>
                <a:uLnTx/>
                <a:uFillTx/>
                <a:latin typeface="Calibri" panose="020F0502020204030204"/>
              </a:rPr>
              <a:t>Elections Committee</a:t>
            </a:r>
            <a:endParaRPr kumimoji="0" lang="en-ZA" b="0" i="0" u="none" strike="noStrike" kern="1200" cap="none" spc="0" normalizeH="0" baseline="0" noProof="0" dirty="0" smtClean="0">
              <a:ln>
                <a:noFill/>
              </a:ln>
              <a:effectLst/>
              <a:uLnTx/>
              <a:uFillTx/>
              <a:latin typeface="Calibri" panose="020F0502020204030204"/>
            </a:endParaRPr>
          </a:p>
          <a:p>
            <a:pPr marL="685800" marR="0" lvl="1" indent="-228600" algn="l" defTabSz="914400" rtl="0" eaLnBrk="1" fontAlgn="base" latinLnBrk="0" hangingPunct="1">
              <a:lnSpc>
                <a:spcPct val="90000"/>
              </a:lnSpc>
              <a:spcBef>
                <a:spcPts val="500"/>
              </a:spcBef>
              <a:spcAft>
                <a:spcPct val="0"/>
              </a:spcAft>
              <a:buClrTx/>
              <a:buSzTx/>
              <a:buFont typeface="Wingdings" panose="05000000000000000000" pitchFamily="2" charset="2"/>
              <a:buChar char="§"/>
              <a:tabLst/>
              <a:defRPr/>
            </a:pPr>
            <a:r>
              <a:rPr kumimoji="0" lang="en-US" b="0" i="0" u="none" strike="noStrike" kern="1200" cap="none" spc="0" normalizeH="0" baseline="0" noProof="0" dirty="0" smtClean="0">
                <a:ln>
                  <a:noFill/>
                </a:ln>
                <a:effectLst/>
                <a:uLnTx/>
                <a:uFillTx/>
                <a:latin typeface="Calibri" panose="020F0502020204030204"/>
              </a:rPr>
              <a:t>Ethics Committee</a:t>
            </a:r>
            <a:endParaRPr kumimoji="0" lang="en-ZA" b="0" i="0" u="none" strike="noStrike" kern="1200" cap="none" spc="0" normalizeH="0" baseline="0" noProof="0" dirty="0" smtClean="0">
              <a:ln>
                <a:noFill/>
              </a:ln>
              <a:effectLst/>
              <a:uLnTx/>
              <a:uFillTx/>
              <a:latin typeface="Calibri" panose="020F0502020204030204"/>
            </a:endParaRPr>
          </a:p>
          <a:p>
            <a:pPr marL="685800" marR="0" lvl="1" indent="-228600" algn="l" defTabSz="914400" rtl="0" eaLnBrk="1" fontAlgn="base" latinLnBrk="0" hangingPunct="1">
              <a:lnSpc>
                <a:spcPct val="90000"/>
              </a:lnSpc>
              <a:spcBef>
                <a:spcPts val="500"/>
              </a:spcBef>
              <a:spcAft>
                <a:spcPct val="0"/>
              </a:spcAft>
              <a:buClrTx/>
              <a:buSzTx/>
              <a:buFont typeface="Wingdings" panose="05000000000000000000" pitchFamily="2" charset="2"/>
              <a:buChar char="§"/>
              <a:tabLst/>
              <a:defRPr/>
            </a:pPr>
            <a:r>
              <a:rPr kumimoji="0" lang="en-US" b="0" i="0" u="none" strike="noStrike" kern="1200" cap="none" spc="0" normalizeH="0" baseline="0" noProof="0" dirty="0" smtClean="0">
                <a:ln>
                  <a:noFill/>
                </a:ln>
                <a:effectLst/>
                <a:uLnTx/>
                <a:uFillTx/>
                <a:latin typeface="Calibri" panose="020F0502020204030204"/>
              </a:rPr>
              <a:t>Rules Committee</a:t>
            </a:r>
            <a:endParaRPr kumimoji="0" lang="en-ZA" b="0" i="0" u="none" strike="noStrike" kern="1200" cap="none" spc="0" normalizeH="0" baseline="0" noProof="0" dirty="0" smtClean="0">
              <a:ln>
                <a:noFill/>
              </a:ln>
              <a:effectLst/>
              <a:uLnTx/>
              <a:uFillTx/>
              <a:latin typeface="Calibri" panose="020F0502020204030204"/>
            </a:endParaRPr>
          </a:p>
          <a:p>
            <a:pPr marL="685800" marR="0" lvl="1" indent="-228600" algn="l" defTabSz="914400" rtl="0" eaLnBrk="1" fontAlgn="base" latinLnBrk="0" hangingPunct="1">
              <a:lnSpc>
                <a:spcPct val="90000"/>
              </a:lnSpc>
              <a:spcBef>
                <a:spcPts val="500"/>
              </a:spcBef>
              <a:spcAft>
                <a:spcPct val="0"/>
              </a:spcAft>
              <a:buClrTx/>
              <a:buSzTx/>
              <a:buFont typeface="Wingdings" panose="05000000000000000000" pitchFamily="2" charset="2"/>
              <a:buChar char="§"/>
              <a:tabLst/>
              <a:defRPr/>
            </a:pPr>
            <a:r>
              <a:rPr kumimoji="0" lang="en-US" b="0" i="0" u="none" strike="noStrike" kern="1200" cap="none" spc="0" normalizeH="0" baseline="0" noProof="0" dirty="0" smtClean="0">
                <a:ln>
                  <a:noFill/>
                </a:ln>
                <a:effectLst/>
                <a:uLnTx/>
                <a:uFillTx/>
                <a:latin typeface="Calibri" panose="020F0502020204030204"/>
              </a:rPr>
              <a:t>Gender Committee</a:t>
            </a:r>
            <a:endParaRPr kumimoji="0" lang="en-ZA" b="0" i="0" u="none" strike="noStrike" kern="1200" cap="none" spc="0" normalizeH="0" baseline="0" noProof="0" dirty="0" smtClean="0">
              <a:ln>
                <a:noFill/>
              </a:ln>
              <a:effectLst/>
              <a:uLnTx/>
              <a:uFillTx/>
              <a:latin typeface="Calibri" panose="020F0502020204030204"/>
            </a:endParaRPr>
          </a:p>
          <a:p>
            <a:pPr marL="685800" marR="0" lvl="1" indent="-228600" algn="l" defTabSz="914400" rtl="0" eaLnBrk="1" fontAlgn="base" latinLnBrk="0" hangingPunct="1">
              <a:lnSpc>
                <a:spcPct val="90000"/>
              </a:lnSpc>
              <a:spcBef>
                <a:spcPts val="500"/>
              </a:spcBef>
              <a:spcAft>
                <a:spcPct val="0"/>
              </a:spcAft>
              <a:buClrTx/>
              <a:buSzTx/>
              <a:buFont typeface="Wingdings" panose="05000000000000000000" pitchFamily="2" charset="2"/>
              <a:buChar char="§"/>
              <a:tabLst/>
              <a:defRPr/>
            </a:pPr>
            <a:r>
              <a:rPr kumimoji="0" lang="en-US" b="0" i="0" u="none" strike="noStrike" kern="1200" cap="none" spc="0" normalizeH="0" baseline="0" noProof="0" dirty="0" smtClean="0">
                <a:ln>
                  <a:noFill/>
                </a:ln>
                <a:effectLst/>
                <a:uLnTx/>
                <a:uFillTx/>
                <a:latin typeface="Calibri" panose="020F0502020204030204"/>
              </a:rPr>
              <a:t>Municipal Public Accounts Committee</a:t>
            </a:r>
            <a:endParaRPr kumimoji="0" lang="en-ZA" b="0" i="0" u="none" strike="noStrike" kern="1200" cap="none" spc="0" normalizeH="0" baseline="0" noProof="0" dirty="0" smtClean="0">
              <a:ln>
                <a:noFill/>
              </a:ln>
              <a:effectLst/>
              <a:uLnTx/>
              <a:uFillTx/>
              <a:latin typeface="Calibri" panose="020F0502020204030204"/>
            </a:endParaRPr>
          </a:p>
          <a:p>
            <a:pPr marL="685800" marR="0" lvl="1" indent="-228600" algn="l" defTabSz="914400" rtl="0" eaLnBrk="1" fontAlgn="base" latinLnBrk="0" hangingPunct="1">
              <a:lnSpc>
                <a:spcPct val="90000"/>
              </a:lnSpc>
              <a:spcBef>
                <a:spcPts val="500"/>
              </a:spcBef>
              <a:spcAft>
                <a:spcPct val="0"/>
              </a:spcAft>
              <a:buClrTx/>
              <a:buSzTx/>
              <a:buFont typeface="Wingdings" panose="05000000000000000000" pitchFamily="2" charset="2"/>
              <a:buChar char="§"/>
              <a:tabLst/>
              <a:defRPr/>
            </a:pPr>
            <a:r>
              <a:rPr kumimoji="0" lang="en-US" b="0" i="0" u="none" strike="noStrike" kern="1200" cap="none" spc="0" normalizeH="0" baseline="0" noProof="0" dirty="0" smtClean="0">
                <a:ln>
                  <a:noFill/>
                </a:ln>
                <a:effectLst/>
                <a:uLnTx/>
                <a:uFillTx/>
                <a:latin typeface="Calibri" panose="020F0502020204030204"/>
              </a:rPr>
              <a:t>Petitions Management Committee</a:t>
            </a:r>
          </a:p>
          <a:p>
            <a:pPr marL="685800" marR="0" lvl="1" indent="-228600" algn="l" defTabSz="914400" rtl="0" eaLnBrk="1" fontAlgn="base" latinLnBrk="0" hangingPunct="1">
              <a:lnSpc>
                <a:spcPct val="90000"/>
              </a:lnSpc>
              <a:spcBef>
                <a:spcPts val="500"/>
              </a:spcBef>
              <a:spcAft>
                <a:spcPct val="0"/>
              </a:spcAft>
              <a:buClrTx/>
              <a:buSzTx/>
              <a:buFont typeface="Wingdings" panose="05000000000000000000" pitchFamily="2" charset="2"/>
              <a:buChar char="§"/>
              <a:tabLst/>
              <a:defRPr/>
            </a:pPr>
            <a:r>
              <a:rPr lang="en-US" dirty="0" smtClean="0">
                <a:latin typeface="Calibri" panose="020F0502020204030204"/>
              </a:rPr>
              <a:t>Audit Committee</a:t>
            </a:r>
            <a:endParaRPr kumimoji="0" lang="en-US" b="0" i="0" u="none" strike="noStrike" kern="1200" cap="none" spc="0" normalizeH="0" baseline="0" noProof="0" dirty="0" smtClean="0">
              <a:ln>
                <a:noFill/>
              </a:ln>
              <a:effectLst/>
              <a:uLnTx/>
              <a:uFillTx/>
              <a:latin typeface="Calibri" panose="020F0502020204030204"/>
            </a:endParaRPr>
          </a:p>
        </p:txBody>
      </p:sp>
    </p:spTree>
    <p:extLst>
      <p:ext uri="{BB962C8B-B14F-4D97-AF65-F5344CB8AC3E}">
        <p14:creationId xmlns:p14="http://schemas.microsoft.com/office/powerpoint/2010/main" val="2367245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vert="horz" lIns="0" tIns="45720" rIns="0" bIns="45720" rtlCol="0" anchor="ctr">
            <a:noAutofit/>
          </a:bodyPr>
          <a:lstStyle>
            <a:lvl1pPr algn="l" defTabSz="9144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2800" b="0" i="0" u="none" strike="noStrike" kern="1200" cap="none" spc="0" normalizeH="0" baseline="0" noProof="0" dirty="0" smtClean="0">
                <a:ln>
                  <a:noFill/>
                </a:ln>
                <a:solidFill>
                  <a:schemeClr val="bg1"/>
                </a:solidFill>
                <a:effectLst/>
                <a:uLnTx/>
                <a:uFillTx/>
                <a:latin typeface="Calibri" panose="020F0502020204030204" pitchFamily="34" charset="0"/>
                <a:cs typeface="Arial" panose="020B0604020202020204" pitchFamily="34" charset="0"/>
              </a:rPr>
              <a:t>IGR Structures in Sedibeng District Municipality</a:t>
            </a:r>
            <a:br>
              <a:rPr kumimoji="0" lang="en-ZA" sz="2800" b="0" i="0" u="none" strike="noStrike" kern="1200" cap="none" spc="0" normalizeH="0" baseline="0" noProof="0" dirty="0" smtClean="0">
                <a:ln>
                  <a:noFill/>
                </a:ln>
                <a:solidFill>
                  <a:schemeClr val="bg1"/>
                </a:solidFill>
                <a:effectLst/>
                <a:uLnTx/>
                <a:uFillTx/>
                <a:latin typeface="Calibri" panose="020F0502020204030204" pitchFamily="34" charset="0"/>
                <a:cs typeface="Arial" panose="020B0604020202020204" pitchFamily="34" charset="0"/>
              </a:rPr>
            </a:br>
            <a:r>
              <a:rPr kumimoji="0" lang="en-ZA" sz="2800" b="0" i="0" u="none" strike="noStrike" kern="1200" cap="none" spc="0" normalizeH="0" baseline="0" noProof="0" dirty="0" smtClean="0">
                <a:ln>
                  <a:noFill/>
                </a:ln>
                <a:solidFill>
                  <a:schemeClr val="bg1"/>
                </a:solidFill>
                <a:effectLst/>
                <a:uLnTx/>
                <a:uFillTx/>
                <a:latin typeface="Calibri" panose="020F0502020204030204" pitchFamily="34" charset="0"/>
                <a:cs typeface="Arial" panose="020B0604020202020204" pitchFamily="34" charset="0"/>
              </a:rPr>
              <a:t>(Political Coordination Structures and Status)</a:t>
            </a:r>
            <a:endParaRPr kumimoji="0" lang="en-ZA" sz="2800" b="0" i="0" u="none" strike="noStrike" kern="1200" cap="none" spc="0" normalizeH="0" baseline="0" noProof="0" dirty="0">
              <a:ln>
                <a:noFill/>
              </a:ln>
              <a:solidFill>
                <a:schemeClr val="bg1"/>
              </a:solidFill>
              <a:effectLst/>
              <a:uLnTx/>
              <a:uFillTx/>
              <a:latin typeface="Calibri" panose="020F0502020204030204" pitchFamily="34" charset="0"/>
              <a:cs typeface="Arial" panose="020B0604020202020204" pitchFamily="34" charset="0"/>
            </a:endParaRPr>
          </a:p>
        </p:txBody>
      </p:sp>
      <p:graphicFrame>
        <p:nvGraphicFramePr>
          <p:cNvPr id="6" name="Content Placeholder 3"/>
          <p:cNvGraphicFramePr>
            <a:graphicFrameLocks/>
          </p:cNvGraphicFramePr>
          <p:nvPr>
            <p:extLst>
              <p:ext uri="{D42A27DB-BD31-4B8C-83A1-F6EECF244321}">
                <p14:modId xmlns:p14="http://schemas.microsoft.com/office/powerpoint/2010/main" val="569578338"/>
              </p:ext>
            </p:extLst>
          </p:nvPr>
        </p:nvGraphicFramePr>
        <p:xfrm>
          <a:off x="4653481" y="1409421"/>
          <a:ext cx="4320480" cy="5181636"/>
        </p:xfrm>
        <a:graphic>
          <a:graphicData uri="http://schemas.openxmlformats.org/drawingml/2006/table">
            <a:tbl>
              <a:tblPr firstRow="1" bandRow="1"/>
              <a:tblGrid>
                <a:gridCol w="1440160"/>
                <a:gridCol w="1224136"/>
                <a:gridCol w="1656184"/>
              </a:tblGrid>
              <a:tr h="568553">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ZA" sz="1600" dirty="0" smtClean="0">
                          <a:latin typeface="Calibri" panose="020F0502020204030204" pitchFamily="34" charset="0"/>
                          <a:cs typeface="Arial" panose="020B0604020202020204" pitchFamily="34" charset="0"/>
                        </a:rPr>
                        <a:t>IGR Structure</a:t>
                      </a:r>
                      <a:endParaRPr lang="en-ZA" sz="1600" dirty="0">
                        <a:latin typeface="Calibri" panose="020F0502020204030204" pitchFamily="34" charset="0"/>
                        <a:cs typeface="Arial" panose="020B0604020202020204" pitchFamily="34" charset="0"/>
                      </a:endParaRPr>
                    </a:p>
                  </a:txBody>
                  <a:tcPr marL="91439" marR="91439" marT="45723" marB="4572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1009"/>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ZA" sz="1600" dirty="0" smtClean="0">
                          <a:latin typeface="Calibri" panose="020F0502020204030204" pitchFamily="34" charset="0"/>
                          <a:cs typeface="Arial" panose="020B0604020202020204" pitchFamily="34" charset="0"/>
                        </a:rPr>
                        <a:t>Frequency</a:t>
                      </a:r>
                      <a:endParaRPr lang="en-ZA" sz="1600" dirty="0">
                        <a:latin typeface="Calibri" panose="020F0502020204030204" pitchFamily="34" charset="0"/>
                        <a:cs typeface="Arial" panose="020B0604020202020204" pitchFamily="34" charset="0"/>
                      </a:endParaRPr>
                    </a:p>
                  </a:txBody>
                  <a:tcPr marL="91439" marR="91439" marT="45723" marB="4572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1009"/>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ZA" sz="1600" dirty="0" smtClean="0">
                          <a:latin typeface="Calibri" panose="020F0502020204030204" pitchFamily="34" charset="0"/>
                          <a:cs typeface="Arial" panose="020B0604020202020204" pitchFamily="34" charset="0"/>
                        </a:rPr>
                        <a:t>Level</a:t>
                      </a:r>
                      <a:r>
                        <a:rPr lang="en-ZA" sz="1600" baseline="0" dirty="0" smtClean="0">
                          <a:latin typeface="Calibri" panose="020F0502020204030204" pitchFamily="34" charset="0"/>
                          <a:cs typeface="Arial" panose="020B0604020202020204" pitchFamily="34" charset="0"/>
                        </a:rPr>
                        <a:t> of functionality</a:t>
                      </a:r>
                      <a:endParaRPr lang="en-ZA" sz="1600" dirty="0">
                        <a:latin typeface="Calibri" panose="020F0502020204030204" pitchFamily="34" charset="0"/>
                        <a:cs typeface="Arial" panose="020B0604020202020204" pitchFamily="34" charset="0"/>
                      </a:endParaRPr>
                    </a:p>
                  </a:txBody>
                  <a:tcPr marL="91439" marR="91439" marT="45723" marB="4572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1009"/>
                    </a:solidFill>
                  </a:tcPr>
                </a:tc>
              </a:tr>
              <a:tr h="730326">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600" dirty="0" smtClean="0">
                          <a:latin typeface="Calibri" panose="020F0502020204030204" pitchFamily="34" charset="0"/>
                          <a:cs typeface="Arial" panose="020B0604020202020204" pitchFamily="34" charset="0"/>
                        </a:rPr>
                        <a:t>Joint Mayors</a:t>
                      </a:r>
                      <a:endParaRPr lang="en-US" sz="1600" dirty="0">
                        <a:latin typeface="Calibri" panose="020F0502020204030204" pitchFamily="34" charset="0"/>
                        <a:cs typeface="Arial" panose="020B0604020202020204" pitchFamily="34" charset="0"/>
                      </a:endParaRPr>
                    </a:p>
                  </a:txBody>
                  <a:tcPr marL="91439" marR="91439" marT="45723" marB="45723" anchor="ctr" anchorCtr="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1009">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ZA" sz="1600" dirty="0" smtClean="0">
                        <a:latin typeface="Calibri" panose="020F0502020204030204" pitchFamily="34" charset="0"/>
                        <a:cs typeface="Arial" panose="020B0604020202020204" pitchFamily="34" charset="0"/>
                      </a:endParaRPr>
                    </a:p>
                    <a:p>
                      <a:pPr algn="ctr"/>
                      <a:r>
                        <a:rPr lang="en-ZA" sz="1600" dirty="0" smtClean="0">
                          <a:latin typeface="Calibri" panose="020F0502020204030204" pitchFamily="34" charset="0"/>
                          <a:cs typeface="Arial" panose="020B0604020202020204" pitchFamily="34" charset="0"/>
                        </a:rPr>
                        <a:t>Quarterly</a:t>
                      </a:r>
                      <a:endParaRPr lang="en-ZA" sz="1600" dirty="0">
                        <a:latin typeface="Calibri" panose="020F0502020204030204" pitchFamily="34" charset="0"/>
                        <a:cs typeface="Arial" panose="020B0604020202020204" pitchFamily="34" charset="0"/>
                      </a:endParaRPr>
                    </a:p>
                  </a:txBody>
                  <a:tcPr marL="91439" marR="91439" marT="45723" marB="45723">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1009">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ZA" sz="1600" dirty="0" smtClean="0">
                        <a:latin typeface="Calibri" panose="020F0502020204030204" pitchFamily="34" charset="0"/>
                        <a:cs typeface="Arial" panose="020B0604020202020204" pitchFamily="34" charset="0"/>
                      </a:endParaRPr>
                    </a:p>
                    <a:p>
                      <a:pPr algn="ctr"/>
                      <a:r>
                        <a:rPr lang="en-ZA" sz="1600" dirty="0" smtClean="0">
                          <a:latin typeface="Calibri" panose="020F0502020204030204" pitchFamily="34" charset="0"/>
                          <a:cs typeface="Arial" panose="020B0604020202020204" pitchFamily="34" charset="0"/>
                        </a:rPr>
                        <a:t>Functional / Regular</a:t>
                      </a:r>
                      <a:endParaRPr lang="en-ZA" sz="1600" dirty="0">
                        <a:latin typeface="Calibri" panose="020F0502020204030204" pitchFamily="34" charset="0"/>
                        <a:cs typeface="Arial" panose="020B0604020202020204" pitchFamily="34" charset="0"/>
                      </a:endParaRPr>
                    </a:p>
                  </a:txBody>
                  <a:tcPr marL="91439" marR="91439" marT="45723" marB="45723">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1009">
                        <a:tint val="40000"/>
                      </a:srgbClr>
                    </a:solidFill>
                  </a:tcPr>
                </a:tc>
              </a:tr>
              <a:tr h="974641">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600" dirty="0" smtClean="0">
                          <a:latin typeface="Calibri" panose="020F0502020204030204" pitchFamily="34" charset="0"/>
                          <a:cs typeface="Arial" panose="020B0604020202020204" pitchFamily="34" charset="0"/>
                        </a:rPr>
                        <a:t>Joint</a:t>
                      </a:r>
                      <a:r>
                        <a:rPr lang="en-US" sz="1600" baseline="0" dirty="0" smtClean="0">
                          <a:latin typeface="Calibri" panose="020F0502020204030204" pitchFamily="34" charset="0"/>
                          <a:cs typeface="Arial" panose="020B0604020202020204" pitchFamily="34" charset="0"/>
                        </a:rPr>
                        <a:t> Mayoral Committee</a:t>
                      </a:r>
                      <a:endParaRPr lang="en-US" sz="1600" dirty="0">
                        <a:latin typeface="Calibri" panose="020F0502020204030204" pitchFamily="34" charset="0"/>
                        <a:cs typeface="Arial" panose="020B0604020202020204" pitchFamily="34" charset="0"/>
                      </a:endParaRPr>
                    </a:p>
                  </a:txBody>
                  <a:tcPr marL="91439" marR="91439" marT="45723" marB="45723"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1009">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ZA" sz="1600" dirty="0" smtClean="0">
                        <a:latin typeface="Calibri" panose="020F0502020204030204" pitchFamily="34" charset="0"/>
                        <a:cs typeface="Arial" panose="020B0604020202020204" pitchFamily="34" charset="0"/>
                      </a:endParaRPr>
                    </a:p>
                    <a:p>
                      <a:pPr algn="ctr"/>
                      <a:endParaRPr lang="en-ZA" sz="1600" dirty="0" smtClean="0">
                        <a:latin typeface="Calibri" panose="020F0502020204030204" pitchFamily="34" charset="0"/>
                        <a:cs typeface="Arial" panose="020B0604020202020204" pitchFamily="34" charset="0"/>
                      </a:endParaRPr>
                    </a:p>
                    <a:p>
                      <a:pPr algn="ctr"/>
                      <a:r>
                        <a:rPr lang="en-ZA" sz="1600" dirty="0" smtClean="0">
                          <a:latin typeface="Calibri" panose="020F0502020204030204" pitchFamily="34" charset="0"/>
                          <a:cs typeface="Arial" panose="020B0604020202020204" pitchFamily="34" charset="0"/>
                        </a:rPr>
                        <a:t>Quarterly</a:t>
                      </a:r>
                      <a:endParaRPr lang="en-ZA" sz="1600" dirty="0">
                        <a:latin typeface="Calibri" panose="020F0502020204030204" pitchFamily="34" charset="0"/>
                        <a:cs typeface="Arial" panose="020B0604020202020204" pitchFamily="34" charset="0"/>
                      </a:endParaRPr>
                    </a:p>
                  </a:txBody>
                  <a:tcPr marL="91439" marR="91439" marT="45723" marB="4572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1009">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ZA" sz="1600" dirty="0" smtClean="0">
                        <a:latin typeface="Calibri" panose="020F0502020204030204" pitchFamily="34" charset="0"/>
                        <a:cs typeface="Arial" panose="020B0604020202020204" pitchFamily="34" charset="0"/>
                      </a:endParaRPr>
                    </a:p>
                    <a:p>
                      <a:pPr algn="ctr"/>
                      <a:endParaRPr lang="en-ZA" sz="1600" dirty="0" smtClean="0">
                        <a:latin typeface="Calibri" panose="020F0502020204030204" pitchFamily="34" charset="0"/>
                        <a:cs typeface="Arial" panose="020B0604020202020204" pitchFamily="34" charset="0"/>
                      </a:endParaRPr>
                    </a:p>
                    <a:p>
                      <a:pPr algn="ctr"/>
                      <a:r>
                        <a:rPr lang="en-ZA" sz="1600" dirty="0" smtClean="0">
                          <a:latin typeface="Calibri" panose="020F0502020204030204" pitchFamily="34" charset="0"/>
                          <a:cs typeface="Arial" panose="020B0604020202020204" pitchFamily="34" charset="0"/>
                        </a:rPr>
                        <a:t>Functional / Irregular</a:t>
                      </a:r>
                      <a:endParaRPr lang="en-ZA" sz="1600" dirty="0">
                        <a:latin typeface="Calibri" panose="020F0502020204030204" pitchFamily="34" charset="0"/>
                        <a:cs typeface="Arial" panose="020B0604020202020204" pitchFamily="34" charset="0"/>
                      </a:endParaRPr>
                    </a:p>
                  </a:txBody>
                  <a:tcPr marL="91439" marR="91439" marT="45723" marB="4572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1009">
                        <a:tint val="20000"/>
                      </a:srgbClr>
                    </a:solidFill>
                  </a:tcPr>
                </a:tc>
              </a:tr>
              <a:tr h="730326">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600" dirty="0" smtClean="0">
                          <a:latin typeface="Calibri" panose="020F0502020204030204" pitchFamily="34" charset="0"/>
                          <a:cs typeface="Arial" panose="020B0604020202020204" pitchFamily="34" charset="0"/>
                        </a:rPr>
                        <a:t>Section 80 Committees</a:t>
                      </a:r>
                      <a:endParaRPr lang="en-US" sz="1600" dirty="0">
                        <a:latin typeface="Calibri" panose="020F0502020204030204" pitchFamily="34" charset="0"/>
                        <a:cs typeface="Arial" panose="020B0604020202020204" pitchFamily="34" charset="0"/>
                      </a:endParaRPr>
                    </a:p>
                  </a:txBody>
                  <a:tcPr marL="91439" marR="91439" marT="45723" marB="45723"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51009">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ZA" sz="1600" dirty="0" smtClean="0">
                        <a:latin typeface="Calibri" panose="020F0502020204030204" pitchFamily="34" charset="0"/>
                        <a:cs typeface="Arial" panose="020B0604020202020204" pitchFamily="34" charset="0"/>
                      </a:endParaRPr>
                    </a:p>
                    <a:p>
                      <a:pPr algn="ctr"/>
                      <a:r>
                        <a:rPr lang="en-ZA" sz="1600" dirty="0" smtClean="0">
                          <a:latin typeface="Calibri" panose="020F0502020204030204" pitchFamily="34" charset="0"/>
                          <a:cs typeface="Arial" panose="020B0604020202020204" pitchFamily="34" charset="0"/>
                        </a:rPr>
                        <a:t>Monthly</a:t>
                      </a:r>
                      <a:endParaRPr lang="en-ZA" sz="1600" dirty="0">
                        <a:latin typeface="Calibri" panose="020F0502020204030204" pitchFamily="34" charset="0"/>
                        <a:cs typeface="Arial" panose="020B0604020202020204" pitchFamily="34" charset="0"/>
                      </a:endParaRPr>
                    </a:p>
                  </a:txBody>
                  <a:tcPr marL="91439" marR="91439" marT="45723" marB="45723">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51009">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ZA" sz="1600" dirty="0" smtClean="0">
                        <a:latin typeface="Calibri" panose="020F0502020204030204" pitchFamily="34" charset="0"/>
                        <a:cs typeface="Arial" panose="020B0604020202020204" pitchFamily="34" charset="0"/>
                      </a:endParaRPr>
                    </a:p>
                    <a:p>
                      <a:pPr algn="ctr"/>
                      <a:r>
                        <a:rPr lang="en-ZA" sz="1600" dirty="0" smtClean="0">
                          <a:latin typeface="Calibri" panose="020F0502020204030204" pitchFamily="34" charset="0"/>
                          <a:cs typeface="Arial" panose="020B0604020202020204" pitchFamily="34" charset="0"/>
                        </a:rPr>
                        <a:t>Varies from portfolio to portfolio</a:t>
                      </a:r>
                      <a:endParaRPr lang="en-ZA" sz="1600" dirty="0">
                        <a:latin typeface="Calibri" panose="020F0502020204030204" pitchFamily="34" charset="0"/>
                        <a:cs typeface="Arial" panose="020B0604020202020204" pitchFamily="34" charset="0"/>
                      </a:endParaRPr>
                    </a:p>
                  </a:txBody>
                  <a:tcPr marL="91439" marR="91439" marT="45723" marB="45723">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51009">
                        <a:tint val="20000"/>
                      </a:srgbClr>
                    </a:solidFill>
                  </a:tcPr>
                </a:tc>
              </a:tr>
              <a:tr h="730326">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ZA" sz="1600" dirty="0" smtClean="0">
                          <a:latin typeface="Calibri" panose="020F0502020204030204" pitchFamily="34" charset="0"/>
                          <a:cs typeface="Arial" panose="020B0604020202020204" pitchFamily="34" charset="0"/>
                        </a:rPr>
                        <a:t>Premiers Coordinating Forum</a:t>
                      </a:r>
                      <a:endParaRPr lang="en-ZA" sz="1600" dirty="0">
                        <a:latin typeface="Calibri" panose="020F0502020204030204" pitchFamily="34" charset="0"/>
                        <a:cs typeface="Arial" panose="020B0604020202020204" pitchFamily="34" charset="0"/>
                      </a:endParaRPr>
                    </a:p>
                  </a:txBody>
                  <a:tcPr marL="91439" marR="91439" marT="45723" marB="4572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1009">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ZA" sz="1600" dirty="0" smtClean="0">
                        <a:latin typeface="Calibri" panose="020F0502020204030204" pitchFamily="34" charset="0"/>
                        <a:cs typeface="Arial" panose="020B0604020202020204" pitchFamily="34" charset="0"/>
                      </a:endParaRPr>
                    </a:p>
                    <a:p>
                      <a:pPr algn="ctr"/>
                      <a:r>
                        <a:rPr lang="en-ZA" sz="1600" dirty="0" smtClean="0">
                          <a:latin typeface="Calibri" panose="020F0502020204030204" pitchFamily="34" charset="0"/>
                          <a:cs typeface="Arial" panose="020B0604020202020204" pitchFamily="34" charset="0"/>
                        </a:rPr>
                        <a:t>Quarterly</a:t>
                      </a:r>
                      <a:endParaRPr lang="en-ZA" sz="1600" dirty="0">
                        <a:latin typeface="Calibri" panose="020F0502020204030204" pitchFamily="34" charset="0"/>
                        <a:cs typeface="Arial" panose="020B0604020202020204" pitchFamily="34" charset="0"/>
                      </a:endParaRPr>
                    </a:p>
                  </a:txBody>
                  <a:tcPr marL="91439" marR="91439" marT="45723" marB="4572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1009">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ZA" sz="1600" dirty="0" smtClean="0">
                        <a:latin typeface="Calibri" panose="020F0502020204030204" pitchFamily="34" charset="0"/>
                        <a:cs typeface="Arial" panose="020B0604020202020204" pitchFamily="34" charset="0"/>
                      </a:endParaRPr>
                    </a:p>
                    <a:p>
                      <a:pPr algn="ctr"/>
                      <a:r>
                        <a:rPr lang="en-ZA" sz="1600" dirty="0" smtClean="0">
                          <a:latin typeface="Calibri" panose="020F0502020204030204" pitchFamily="34" charset="0"/>
                          <a:cs typeface="Arial" panose="020B0604020202020204" pitchFamily="34" charset="0"/>
                        </a:rPr>
                        <a:t>Functional / Regular</a:t>
                      </a:r>
                      <a:endParaRPr lang="en-ZA" sz="1600" dirty="0">
                        <a:latin typeface="Calibri" panose="020F0502020204030204" pitchFamily="34" charset="0"/>
                        <a:cs typeface="Arial" panose="020B0604020202020204" pitchFamily="34" charset="0"/>
                      </a:endParaRPr>
                    </a:p>
                  </a:txBody>
                  <a:tcPr marL="91439" marR="91439" marT="45723" marB="4572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1009">
                        <a:tint val="40000"/>
                      </a:srgbClr>
                    </a:solidFill>
                  </a:tcPr>
                </a:tc>
              </a:tr>
              <a:tr h="730326">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ZA" sz="1600" dirty="0" smtClean="0">
                        <a:latin typeface="Calibri" panose="020F0502020204030204" pitchFamily="34" charset="0"/>
                        <a:cs typeface="Arial" panose="020B0604020202020204" pitchFamily="34" charset="0"/>
                      </a:endParaRPr>
                    </a:p>
                    <a:p>
                      <a:pPr algn="ctr"/>
                      <a:r>
                        <a:rPr lang="en-ZA" sz="1600" dirty="0" smtClean="0">
                          <a:latin typeface="Calibri" panose="020F0502020204030204" pitchFamily="34" charset="0"/>
                          <a:cs typeface="Arial" panose="020B0604020202020204" pitchFamily="34" charset="0"/>
                        </a:rPr>
                        <a:t>MEC/MMC Forum</a:t>
                      </a:r>
                      <a:endParaRPr lang="en-ZA" sz="1600" dirty="0">
                        <a:latin typeface="Calibri" panose="020F0502020204030204" pitchFamily="34" charset="0"/>
                        <a:cs typeface="Arial" panose="020B0604020202020204" pitchFamily="34" charset="0"/>
                      </a:endParaRPr>
                    </a:p>
                  </a:txBody>
                  <a:tcPr marL="91439" marR="91439" marT="45723" marB="4572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1009">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smtClean="0">
                        <a:ln>
                          <a:noFill/>
                        </a:ln>
                        <a:solidFill>
                          <a:prstClr val="black"/>
                        </a:solidFill>
                        <a:effectLst/>
                        <a:uLnTx/>
                        <a:uFillTx/>
                        <a:latin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Calibri" panose="020F0502020204030204" pitchFamily="34" charset="0"/>
                          <a:cs typeface="Arial" panose="020B0604020202020204" pitchFamily="34" charset="0"/>
                        </a:rPr>
                        <a:t>Quarterly</a:t>
                      </a:r>
                      <a:endParaRPr kumimoji="0" lang="en-ZA" sz="1600" b="0" i="0" u="none" strike="noStrike" kern="1200" cap="none" spc="0" normalizeH="0" baseline="0" noProof="0" dirty="0">
                        <a:ln>
                          <a:noFill/>
                        </a:ln>
                        <a:solidFill>
                          <a:prstClr val="black"/>
                        </a:solidFill>
                        <a:effectLst/>
                        <a:uLnTx/>
                        <a:uFillTx/>
                        <a:latin typeface="Calibri" panose="020F0502020204030204" pitchFamily="34" charset="0"/>
                        <a:cs typeface="Arial" panose="020B0604020202020204" pitchFamily="34" charset="0"/>
                      </a:endParaRPr>
                    </a:p>
                  </a:txBody>
                  <a:tcPr marL="91439" marR="91439" marT="45723" marB="4572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1009">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ZA" sz="1600" dirty="0" smtClean="0">
                        <a:latin typeface="Calibri" panose="020F0502020204030204" pitchFamily="34" charset="0"/>
                        <a:cs typeface="Arial" panose="020B0604020202020204" pitchFamily="34" charset="0"/>
                      </a:endParaRPr>
                    </a:p>
                    <a:p>
                      <a:pPr algn="ctr"/>
                      <a:r>
                        <a:rPr lang="en-ZA" sz="1600" dirty="0" smtClean="0">
                          <a:latin typeface="Calibri" panose="020F0502020204030204" pitchFamily="34" charset="0"/>
                          <a:cs typeface="Arial" panose="020B0604020202020204" pitchFamily="34" charset="0"/>
                        </a:rPr>
                        <a:t>Functional / Regular</a:t>
                      </a:r>
                      <a:endParaRPr lang="en-ZA" sz="1600" dirty="0">
                        <a:latin typeface="Calibri" panose="020F0502020204030204" pitchFamily="34" charset="0"/>
                        <a:cs typeface="Arial" panose="020B0604020202020204" pitchFamily="34" charset="0"/>
                      </a:endParaRPr>
                    </a:p>
                  </a:txBody>
                  <a:tcPr marL="91439" marR="91439" marT="45723" marB="4572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1009">
                        <a:tint val="20000"/>
                      </a:srgbClr>
                    </a:solidFill>
                  </a:tcPr>
                </a:tc>
              </a:tr>
            </a:tbl>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1332492849"/>
              </p:ext>
            </p:extLst>
          </p:nvPr>
        </p:nvGraphicFramePr>
        <p:xfrm>
          <a:off x="339505" y="1346883"/>
          <a:ext cx="389877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467544" y="332656"/>
            <a:ext cx="8229600" cy="1252537"/>
          </a:xfrm>
          <a:prstGeom prst="rect">
            <a:avLst/>
          </a:prstGeom>
        </p:spPr>
        <p:txBody>
          <a:bodyPr vert="horz" lIns="0" tIns="45720" rIns="0" bIns="45720" rtlCol="0" anchor="ctr">
            <a:noAutofit/>
          </a:bodyPr>
          <a:lstStyle>
            <a:lvl1pPr algn="l" defTabSz="9144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ZA" sz="2800" smtClean="0">
                <a:solidFill>
                  <a:schemeClr val="tx1"/>
                </a:solidFill>
                <a:latin typeface="Calibri" panose="020F0502020204030204" pitchFamily="34" charset="0"/>
                <a:cs typeface="Arial" panose="020B0604020202020204" pitchFamily="34" charset="0"/>
              </a:rPr>
              <a:t>IGR Structures in Sedibeng District Municipality</a:t>
            </a:r>
            <a:br>
              <a:rPr lang="en-ZA" sz="2800" smtClean="0">
                <a:solidFill>
                  <a:schemeClr val="tx1"/>
                </a:solidFill>
                <a:latin typeface="Calibri" panose="020F0502020204030204" pitchFamily="34" charset="0"/>
                <a:cs typeface="Arial" panose="020B0604020202020204" pitchFamily="34" charset="0"/>
              </a:rPr>
            </a:br>
            <a:r>
              <a:rPr lang="en-ZA" sz="2800" smtClean="0">
                <a:solidFill>
                  <a:schemeClr val="tx1"/>
                </a:solidFill>
                <a:latin typeface="Calibri" panose="020F0502020204030204" pitchFamily="34" charset="0"/>
                <a:cs typeface="Arial" panose="020B0604020202020204" pitchFamily="34" charset="0"/>
              </a:rPr>
              <a:t>(Political Coordination Structures and Status)</a:t>
            </a:r>
            <a:endParaRPr lang="en-ZA" sz="2800" dirty="0">
              <a:solidFill>
                <a:schemeClr val="tx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48488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vert="horz" lIns="0" tIns="45720" rIns="0" bIns="45720" rtlCol="0" anchor="ctr">
            <a:noAutofit/>
          </a:bodyPr>
          <a:lstStyle>
            <a:lvl1pPr algn="l" defTabSz="9144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2800" b="0" i="0" u="none" strike="noStrike" kern="1200" cap="none" spc="0" normalizeH="0" baseline="0" noProof="0" dirty="0" smtClean="0">
                <a:ln>
                  <a:noFill/>
                </a:ln>
                <a:solidFill>
                  <a:schemeClr val="bg1"/>
                </a:solidFill>
                <a:effectLst/>
                <a:uLnTx/>
                <a:uFillTx/>
                <a:latin typeface="Calibri" panose="020F0502020204030204" pitchFamily="34" charset="0"/>
                <a:cs typeface="Arial" panose="020B0604020202020204" pitchFamily="34" charset="0"/>
              </a:rPr>
              <a:t>IGR Structures in Sedibeng District Municipality</a:t>
            </a:r>
            <a:br>
              <a:rPr kumimoji="0" lang="en-ZA" sz="2800" b="0" i="0" u="none" strike="noStrike" kern="1200" cap="none" spc="0" normalizeH="0" baseline="0" noProof="0" dirty="0" smtClean="0">
                <a:ln>
                  <a:noFill/>
                </a:ln>
                <a:solidFill>
                  <a:schemeClr val="bg1"/>
                </a:solidFill>
                <a:effectLst/>
                <a:uLnTx/>
                <a:uFillTx/>
                <a:latin typeface="Calibri" panose="020F0502020204030204" pitchFamily="34" charset="0"/>
                <a:cs typeface="Arial" panose="020B0604020202020204" pitchFamily="34" charset="0"/>
              </a:rPr>
            </a:br>
            <a:r>
              <a:rPr kumimoji="0" lang="en-ZA" sz="2800" b="0" i="0" u="none" strike="noStrike" kern="1200" cap="none" spc="0" normalizeH="0" baseline="0" noProof="0" dirty="0" smtClean="0">
                <a:ln>
                  <a:noFill/>
                </a:ln>
                <a:solidFill>
                  <a:schemeClr val="bg1"/>
                </a:solidFill>
                <a:effectLst/>
                <a:uLnTx/>
                <a:uFillTx/>
                <a:latin typeface="Calibri" panose="020F0502020204030204" pitchFamily="34" charset="0"/>
                <a:cs typeface="Arial" panose="020B0604020202020204" pitchFamily="34" charset="0"/>
              </a:rPr>
              <a:t>(Administrative Coordination Structures and Status)</a:t>
            </a:r>
            <a:endParaRPr kumimoji="0" lang="en-ZA" sz="2800" b="0" i="0" u="none" strike="noStrike" kern="1200" cap="none" spc="0" normalizeH="0" baseline="0" noProof="0" dirty="0">
              <a:ln>
                <a:noFill/>
              </a:ln>
              <a:solidFill>
                <a:schemeClr val="bg1"/>
              </a:solidFill>
              <a:effectLst/>
              <a:uLnTx/>
              <a:uFillTx/>
              <a:latin typeface="Calibri" panose="020F0502020204030204" pitchFamily="34" charset="0"/>
              <a:cs typeface="Arial" panose="020B0604020202020204" pitchFamily="34"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3260986834"/>
              </p:ext>
            </p:extLst>
          </p:nvPr>
        </p:nvGraphicFramePr>
        <p:xfrm>
          <a:off x="4680642" y="1417638"/>
          <a:ext cx="4320408" cy="4713457"/>
        </p:xfrm>
        <a:graphic>
          <a:graphicData uri="http://schemas.openxmlformats.org/drawingml/2006/table">
            <a:tbl>
              <a:tblPr firstRow="1" bandRow="1"/>
              <a:tblGrid>
                <a:gridCol w="1440136"/>
                <a:gridCol w="1440136"/>
                <a:gridCol w="1440136"/>
              </a:tblGrid>
              <a:tr h="856104">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en-ZA" sz="1200" dirty="0" smtClean="0">
                          <a:latin typeface="Calibri" panose="020F0502020204030204" pitchFamily="34" charset="0"/>
                          <a:cs typeface="Arial" panose="020B0604020202020204" pitchFamily="34" charset="0"/>
                        </a:rPr>
                        <a:t>IGR Forum</a:t>
                      </a:r>
                      <a:endParaRPr lang="en-ZA" sz="1200" dirty="0">
                        <a:latin typeface="Calibri" panose="020F0502020204030204" pitchFamily="34" charset="0"/>
                        <a:cs typeface="Arial" panose="020B0604020202020204" pitchFamily="34" charset="0"/>
                      </a:endParaRPr>
                    </a:p>
                  </a:txBody>
                  <a:tcPr marL="91439" marR="91439" marT="45723" marB="4572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1009"/>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en-ZA" sz="1200" dirty="0" smtClean="0">
                          <a:latin typeface="Calibri" panose="020F0502020204030204" pitchFamily="34" charset="0"/>
                          <a:cs typeface="Arial" panose="020B0604020202020204" pitchFamily="34" charset="0"/>
                        </a:rPr>
                        <a:t>Frequency</a:t>
                      </a:r>
                      <a:endParaRPr lang="en-ZA" sz="1200" dirty="0">
                        <a:latin typeface="Calibri" panose="020F0502020204030204" pitchFamily="34" charset="0"/>
                        <a:cs typeface="Arial" panose="020B0604020202020204" pitchFamily="34" charset="0"/>
                      </a:endParaRPr>
                    </a:p>
                  </a:txBody>
                  <a:tcPr marL="91439" marR="91439" marT="45723" marB="4572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1009"/>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en-ZA" sz="1200" dirty="0" smtClean="0">
                          <a:latin typeface="Calibri" panose="020F0502020204030204" pitchFamily="34" charset="0"/>
                          <a:cs typeface="Arial" panose="020B0604020202020204" pitchFamily="34" charset="0"/>
                        </a:rPr>
                        <a:t>Level</a:t>
                      </a:r>
                      <a:r>
                        <a:rPr lang="en-ZA" sz="1200" baseline="0" dirty="0" smtClean="0">
                          <a:latin typeface="Calibri" panose="020F0502020204030204" pitchFamily="34" charset="0"/>
                          <a:cs typeface="Arial" panose="020B0604020202020204" pitchFamily="34" charset="0"/>
                        </a:rPr>
                        <a:t> of functionality</a:t>
                      </a:r>
                      <a:endParaRPr lang="en-ZA" sz="1200" dirty="0">
                        <a:latin typeface="Calibri" panose="020F0502020204030204" pitchFamily="34" charset="0"/>
                        <a:cs typeface="Arial" panose="020B0604020202020204" pitchFamily="34" charset="0"/>
                      </a:endParaRPr>
                    </a:p>
                  </a:txBody>
                  <a:tcPr marL="91439" marR="91439" marT="45723" marB="4572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1009"/>
                    </a:solidFill>
                  </a:tcPr>
                </a:tc>
              </a:tr>
              <a:tr h="79742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600" dirty="0" smtClean="0">
                          <a:latin typeface="Calibri" panose="020F0502020204030204" pitchFamily="34" charset="0"/>
                          <a:cs typeface="Arial" panose="020B0604020202020204" pitchFamily="34" charset="0"/>
                        </a:rPr>
                        <a:t>Joint Municipal</a:t>
                      </a:r>
                      <a:r>
                        <a:rPr lang="en-US" sz="1600" baseline="0" dirty="0" smtClean="0">
                          <a:latin typeface="Calibri" panose="020F0502020204030204" pitchFamily="34" charset="0"/>
                          <a:cs typeface="Arial" panose="020B0604020202020204" pitchFamily="34" charset="0"/>
                        </a:rPr>
                        <a:t> Managers </a:t>
                      </a:r>
                      <a:endParaRPr lang="en-US" sz="1600" dirty="0">
                        <a:latin typeface="Calibri" panose="020F0502020204030204" pitchFamily="34" charset="0"/>
                        <a:cs typeface="Arial" panose="020B0604020202020204" pitchFamily="34" charset="0"/>
                      </a:endParaRPr>
                    </a:p>
                  </a:txBody>
                  <a:tcPr marL="91439" marR="91439" marT="45723" marB="45723" anchor="ctr" anchorCtr="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1009">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ZA" sz="1600" dirty="0" smtClean="0">
                        <a:latin typeface="Calibri" panose="020F0502020204030204" pitchFamily="34" charset="0"/>
                        <a:cs typeface="Arial" panose="020B0604020202020204" pitchFamily="34" charset="0"/>
                      </a:endParaRPr>
                    </a:p>
                    <a:p>
                      <a:pPr algn="ctr"/>
                      <a:r>
                        <a:rPr lang="en-ZA" sz="1600" dirty="0" smtClean="0">
                          <a:latin typeface="Calibri" panose="020F0502020204030204" pitchFamily="34" charset="0"/>
                          <a:cs typeface="Arial" panose="020B0604020202020204" pitchFamily="34" charset="0"/>
                        </a:rPr>
                        <a:t>Monthly</a:t>
                      </a:r>
                      <a:endParaRPr lang="en-ZA" sz="1600" dirty="0">
                        <a:latin typeface="Calibri" panose="020F0502020204030204" pitchFamily="34" charset="0"/>
                        <a:cs typeface="Arial" panose="020B0604020202020204" pitchFamily="34" charset="0"/>
                      </a:endParaRPr>
                    </a:p>
                  </a:txBody>
                  <a:tcPr marL="91439" marR="91439" marT="45723" marB="45723">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1009">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ZA" sz="1600" dirty="0" smtClean="0">
                        <a:latin typeface="Calibri" panose="020F0502020204030204" pitchFamily="34" charset="0"/>
                        <a:cs typeface="Arial" panose="020B0604020202020204" pitchFamily="34" charset="0"/>
                      </a:endParaRPr>
                    </a:p>
                    <a:p>
                      <a:pPr algn="ctr"/>
                      <a:r>
                        <a:rPr lang="en-ZA" sz="1600" dirty="0" smtClean="0">
                          <a:latin typeface="Calibri" panose="020F0502020204030204" pitchFamily="34" charset="0"/>
                          <a:cs typeface="Arial" panose="020B0604020202020204" pitchFamily="34" charset="0"/>
                        </a:rPr>
                        <a:t>Functional / Regular</a:t>
                      </a:r>
                      <a:endParaRPr lang="en-ZA" sz="1600" dirty="0">
                        <a:latin typeface="Calibri" panose="020F0502020204030204" pitchFamily="34" charset="0"/>
                        <a:cs typeface="Arial" panose="020B0604020202020204" pitchFamily="34" charset="0"/>
                      </a:endParaRPr>
                    </a:p>
                  </a:txBody>
                  <a:tcPr marL="91439" marR="91439" marT="45723" marB="45723">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1009">
                        <a:tint val="40000"/>
                      </a:srgbClr>
                    </a:solidFill>
                  </a:tcPr>
                </a:tc>
              </a:tr>
              <a:tr h="1018278">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600" dirty="0" smtClean="0">
                          <a:latin typeface="Calibri" panose="020F0502020204030204" pitchFamily="34" charset="0"/>
                          <a:cs typeface="Arial" panose="020B0604020202020204" pitchFamily="34" charset="0"/>
                        </a:rPr>
                        <a:t>CFO’s Forum</a:t>
                      </a:r>
                      <a:endParaRPr lang="en-US" sz="1600" dirty="0">
                        <a:latin typeface="Calibri" panose="020F0502020204030204" pitchFamily="34" charset="0"/>
                        <a:cs typeface="Arial" panose="020B0604020202020204" pitchFamily="34" charset="0"/>
                      </a:endParaRPr>
                    </a:p>
                  </a:txBody>
                  <a:tcPr marL="91439" marR="91439" marT="45723" marB="45723"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1009">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ZA" sz="1600" dirty="0" smtClean="0">
                        <a:latin typeface="Calibri" panose="020F0502020204030204" pitchFamily="34" charset="0"/>
                        <a:cs typeface="Arial" panose="020B0604020202020204" pitchFamily="34" charset="0"/>
                      </a:endParaRPr>
                    </a:p>
                    <a:p>
                      <a:pPr algn="ctr"/>
                      <a:endParaRPr lang="en-ZA" sz="1600" dirty="0" smtClean="0">
                        <a:latin typeface="Calibri" panose="020F0502020204030204" pitchFamily="34" charset="0"/>
                        <a:cs typeface="Arial" panose="020B0604020202020204" pitchFamily="34" charset="0"/>
                      </a:endParaRPr>
                    </a:p>
                    <a:p>
                      <a:pPr algn="ctr"/>
                      <a:r>
                        <a:rPr lang="en-ZA" sz="1600" dirty="0" smtClean="0">
                          <a:latin typeface="Calibri" panose="020F0502020204030204" pitchFamily="34" charset="0"/>
                          <a:cs typeface="Arial" panose="020B0604020202020204" pitchFamily="34" charset="0"/>
                        </a:rPr>
                        <a:t>Quarterly</a:t>
                      </a:r>
                      <a:endParaRPr lang="en-ZA" sz="1600" dirty="0">
                        <a:latin typeface="Calibri" panose="020F0502020204030204" pitchFamily="34" charset="0"/>
                        <a:cs typeface="Arial" panose="020B0604020202020204" pitchFamily="34" charset="0"/>
                      </a:endParaRPr>
                    </a:p>
                  </a:txBody>
                  <a:tcPr marL="91439" marR="91439" marT="45723" marB="4572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1009">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ZA" sz="1600" dirty="0" smtClean="0">
                        <a:latin typeface="Calibri" panose="020F0502020204030204" pitchFamily="34" charset="0"/>
                        <a:cs typeface="Arial" panose="020B0604020202020204" pitchFamily="34" charset="0"/>
                      </a:endParaRPr>
                    </a:p>
                    <a:p>
                      <a:pPr algn="ctr"/>
                      <a:endParaRPr lang="en-ZA" sz="1600" dirty="0" smtClean="0">
                        <a:latin typeface="Calibri" panose="020F0502020204030204" pitchFamily="34" charset="0"/>
                        <a:cs typeface="Arial" panose="020B0604020202020204" pitchFamily="34" charset="0"/>
                      </a:endParaRPr>
                    </a:p>
                    <a:p>
                      <a:pPr algn="ctr"/>
                      <a:r>
                        <a:rPr lang="en-ZA" sz="1600" dirty="0" smtClean="0">
                          <a:latin typeface="Calibri" panose="020F0502020204030204" pitchFamily="34" charset="0"/>
                          <a:cs typeface="Arial" panose="020B0604020202020204" pitchFamily="34" charset="0"/>
                        </a:rPr>
                        <a:t>Functional / Regular</a:t>
                      </a:r>
                      <a:endParaRPr lang="en-ZA" sz="1600" dirty="0">
                        <a:latin typeface="Calibri" panose="020F0502020204030204" pitchFamily="34" charset="0"/>
                        <a:cs typeface="Arial" panose="020B0604020202020204" pitchFamily="34" charset="0"/>
                      </a:endParaRPr>
                    </a:p>
                  </a:txBody>
                  <a:tcPr marL="91439" marR="91439" marT="45723" marB="4572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1009">
                        <a:tint val="20000"/>
                      </a:srgbClr>
                    </a:solidFill>
                  </a:tcPr>
                </a:tc>
              </a:tr>
              <a:tr h="1144615">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lvl="0"/>
                      <a:r>
                        <a:rPr lang="en-ZA" sz="1600" kern="1200" dirty="0" smtClean="0">
                          <a:solidFill>
                            <a:schemeClr val="tx1"/>
                          </a:solidFill>
                          <a:latin typeface="Calibri" panose="020F0502020204030204" pitchFamily="34" charset="0"/>
                          <a:ea typeface=""/>
                          <a:cs typeface="Arial" panose="020B0604020202020204" pitchFamily="34" charset="0"/>
                        </a:rPr>
                        <a:t>Technical &amp; Administrative Support Forums</a:t>
                      </a:r>
                      <a:endParaRPr lang="en-ZA" sz="1600" kern="1200" dirty="0">
                        <a:solidFill>
                          <a:schemeClr val="tx1"/>
                        </a:solidFill>
                        <a:latin typeface="Calibri" panose="020F0502020204030204" pitchFamily="34" charset="0"/>
                        <a:ea typeface=""/>
                        <a:cs typeface="Arial" panose="020B0604020202020204" pitchFamily="34" charset="0"/>
                      </a:endParaRPr>
                    </a:p>
                  </a:txBody>
                  <a:tcPr marL="91439" marR="91439" marT="45723" marB="45723"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1009">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Calibri" panose="020F0502020204030204" pitchFamily="34" charset="0"/>
                          <a:cs typeface="Arial" panose="020B0604020202020204" pitchFamily="34" charset="0"/>
                        </a:rPr>
                        <a:t>Quarterly</a:t>
                      </a:r>
                    </a:p>
                    <a:p>
                      <a:pPr algn="ctr"/>
                      <a:endParaRPr lang="en-US" sz="1600" dirty="0">
                        <a:latin typeface="Calibri" panose="020F0502020204030204" pitchFamily="34" charset="0"/>
                        <a:cs typeface="Arial" panose="020B0604020202020204" pitchFamily="34" charset="0"/>
                      </a:endParaRPr>
                    </a:p>
                  </a:txBody>
                  <a:tcPr marL="91439" marR="91439" marT="45723" marB="45723"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1009">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Calibri" panose="020F0502020204030204" pitchFamily="34" charset="0"/>
                          <a:cs typeface="Arial" panose="020B0604020202020204" pitchFamily="34" charset="0"/>
                        </a:rPr>
                        <a:t>Functional / Irregular</a:t>
                      </a:r>
                      <a:endParaRPr kumimoji="0" lang="en-ZA" sz="1600" b="0" i="0" u="none" strike="noStrike" kern="1200" cap="none" spc="0" normalizeH="0" baseline="0" noProof="0" dirty="0">
                        <a:ln>
                          <a:noFill/>
                        </a:ln>
                        <a:solidFill>
                          <a:schemeClr val="tx1"/>
                        </a:solidFill>
                        <a:effectLst/>
                        <a:uLnTx/>
                        <a:uFillTx/>
                        <a:latin typeface="Calibri" panose="020F0502020204030204" pitchFamily="34" charset="0"/>
                        <a:cs typeface="Arial" panose="020B0604020202020204" pitchFamily="34" charset="0"/>
                      </a:endParaRPr>
                    </a:p>
                  </a:txBody>
                  <a:tcPr marL="91439" marR="91439" marT="45723" marB="45723"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1009">
                        <a:tint val="40000"/>
                      </a:srgbClr>
                    </a:solidFill>
                  </a:tcPr>
                </a:tc>
              </a:tr>
              <a:tr h="79742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a:r>
                        <a:rPr lang="en-US" sz="1600" baseline="0" dirty="0" smtClean="0">
                          <a:latin typeface="Calibri" panose="020F0502020204030204" pitchFamily="34" charset="0"/>
                          <a:cs typeface="Arial" panose="020B0604020202020204" pitchFamily="34" charset="0"/>
                        </a:rPr>
                        <a:t>IDP and Budget Lekgotla</a:t>
                      </a:r>
                      <a:endParaRPr lang="en-US" sz="1600" dirty="0">
                        <a:latin typeface="Calibri" panose="020F0502020204030204" pitchFamily="34" charset="0"/>
                        <a:cs typeface="Arial" panose="020B0604020202020204" pitchFamily="34" charset="0"/>
                      </a:endParaRPr>
                    </a:p>
                  </a:txBody>
                  <a:tcPr marL="91439" marR="91439" marT="45723" marB="45723"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1009">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ZA" sz="1600" dirty="0" smtClean="0">
                        <a:latin typeface="Calibri" panose="020F0502020204030204" pitchFamily="34" charset="0"/>
                        <a:cs typeface="Arial" panose="020B0604020202020204" pitchFamily="34" charset="0"/>
                      </a:endParaRPr>
                    </a:p>
                    <a:p>
                      <a:pPr algn="ctr"/>
                      <a:r>
                        <a:rPr lang="en-ZA" sz="1600" dirty="0" smtClean="0">
                          <a:latin typeface="Calibri" panose="020F0502020204030204" pitchFamily="34" charset="0"/>
                          <a:cs typeface="Arial" panose="020B0604020202020204" pitchFamily="34" charset="0"/>
                        </a:rPr>
                        <a:t>Quarterly</a:t>
                      </a:r>
                      <a:endParaRPr lang="en-ZA" sz="1600" dirty="0">
                        <a:latin typeface="Calibri" panose="020F0502020204030204" pitchFamily="34" charset="0"/>
                        <a:cs typeface="Arial" panose="020B0604020202020204" pitchFamily="34" charset="0"/>
                      </a:endParaRPr>
                    </a:p>
                  </a:txBody>
                  <a:tcPr marL="91439" marR="91439" marT="45723" marB="4572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1009">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ZA" sz="1600" dirty="0" smtClean="0">
                        <a:latin typeface="Calibri" panose="020F0502020204030204" pitchFamily="34" charset="0"/>
                        <a:cs typeface="Arial" panose="020B0604020202020204" pitchFamily="34" charset="0"/>
                      </a:endParaRPr>
                    </a:p>
                    <a:p>
                      <a:pPr algn="ctr"/>
                      <a:r>
                        <a:rPr lang="en-ZA" sz="1600" dirty="0" smtClean="0">
                          <a:latin typeface="Calibri" panose="020F0502020204030204" pitchFamily="34" charset="0"/>
                          <a:cs typeface="Arial" panose="020B0604020202020204" pitchFamily="34" charset="0"/>
                        </a:rPr>
                        <a:t>Functional</a:t>
                      </a:r>
                      <a:endParaRPr lang="en-ZA" sz="1600" dirty="0">
                        <a:latin typeface="Calibri" panose="020F0502020204030204" pitchFamily="34" charset="0"/>
                        <a:cs typeface="Arial" panose="020B0604020202020204" pitchFamily="34" charset="0"/>
                      </a:endParaRPr>
                    </a:p>
                  </a:txBody>
                  <a:tcPr marL="91439" marR="91439" marT="45723" marB="4572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1009">
                        <a:tint val="20000"/>
                      </a:srgbClr>
                    </a:solidFill>
                  </a:tcPr>
                </a:tc>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4284566162"/>
              </p:ext>
            </p:extLst>
          </p:nvPr>
        </p:nvGraphicFramePr>
        <p:xfrm>
          <a:off x="133825" y="1256768"/>
          <a:ext cx="4186808"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457200" y="338138"/>
            <a:ext cx="8229600" cy="1252537"/>
          </a:xfrm>
          <a:prstGeom prst="rect">
            <a:avLst/>
          </a:prstGeom>
        </p:spPr>
        <p:txBody>
          <a:bodyPr vert="horz" lIns="0" tIns="45720" rIns="0" bIns="45720" rtlCol="0" anchor="ctr">
            <a:noAutofit/>
          </a:bodyPr>
          <a:lstStyle>
            <a:lvl1pPr algn="l" defTabSz="9144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ZA" sz="2800" smtClean="0">
                <a:solidFill>
                  <a:schemeClr val="tx1"/>
                </a:solidFill>
                <a:latin typeface="Calibri" panose="020F0502020204030204" pitchFamily="34" charset="0"/>
                <a:cs typeface="Arial" panose="020B0604020202020204" pitchFamily="34" charset="0"/>
              </a:rPr>
              <a:t>IGR Structures in Sedibeng District Municipality</a:t>
            </a:r>
            <a:br>
              <a:rPr lang="en-ZA" sz="2800" smtClean="0">
                <a:solidFill>
                  <a:schemeClr val="tx1"/>
                </a:solidFill>
                <a:latin typeface="Calibri" panose="020F0502020204030204" pitchFamily="34" charset="0"/>
                <a:cs typeface="Arial" panose="020B0604020202020204" pitchFamily="34" charset="0"/>
              </a:rPr>
            </a:br>
            <a:r>
              <a:rPr lang="en-ZA" sz="2800" smtClean="0">
                <a:solidFill>
                  <a:schemeClr val="tx1"/>
                </a:solidFill>
                <a:latin typeface="Calibri" panose="020F0502020204030204" pitchFamily="34" charset="0"/>
                <a:cs typeface="Arial" panose="020B0604020202020204" pitchFamily="34" charset="0"/>
              </a:rPr>
              <a:t>(Administrative Coordination Structures and Status)</a:t>
            </a:r>
            <a:endParaRPr lang="en-ZA" sz="2800" dirty="0">
              <a:solidFill>
                <a:schemeClr val="tx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11230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smtClean="0"/>
              <a:t>Financial viability</a:t>
            </a:r>
            <a:endParaRPr lang="en-ZA" dirty="0"/>
          </a:p>
        </p:txBody>
      </p:sp>
    </p:spTree>
    <p:extLst>
      <p:ext uri="{BB962C8B-B14F-4D97-AF65-F5344CB8AC3E}">
        <p14:creationId xmlns:p14="http://schemas.microsoft.com/office/powerpoint/2010/main" val="2143771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Financial Viability</a:t>
            </a:r>
            <a:endParaRPr lang="en-ZA" dirty="0"/>
          </a:p>
        </p:txBody>
      </p:sp>
      <p:sp>
        <p:nvSpPr>
          <p:cNvPr id="5" name="Content Placeholder 4"/>
          <p:cNvSpPr>
            <a:spLocks noGrp="1"/>
          </p:cNvSpPr>
          <p:nvPr>
            <p:ph idx="1"/>
          </p:nvPr>
        </p:nvSpPr>
        <p:spPr/>
        <p:txBody>
          <a:bodyPr>
            <a:normAutofit fontScale="92500" lnSpcReduction="20000"/>
          </a:bodyPr>
          <a:lstStyle/>
          <a:p>
            <a:r>
              <a:rPr lang="en-ZA" dirty="0" smtClean="0"/>
              <a:t>Budget 2019/20:</a:t>
            </a:r>
          </a:p>
          <a:p>
            <a:pPr lvl="1"/>
            <a:r>
              <a:rPr lang="en-ZA" dirty="0" smtClean="0"/>
              <a:t>The </a:t>
            </a:r>
            <a:r>
              <a:rPr lang="en-ZA" dirty="0"/>
              <a:t>total estimated operating revenue of </a:t>
            </a:r>
            <a:r>
              <a:rPr lang="en-ZA" dirty="0" smtClean="0"/>
              <a:t>R405,811,181</a:t>
            </a:r>
            <a:r>
              <a:rPr lang="en-ZA" dirty="0"/>
              <a:t>;</a:t>
            </a:r>
          </a:p>
          <a:p>
            <a:pPr lvl="1"/>
            <a:r>
              <a:rPr lang="en-ZA" dirty="0"/>
              <a:t>The total estimated operating expenditure </a:t>
            </a:r>
            <a:r>
              <a:rPr lang="en-ZA" dirty="0" smtClean="0"/>
              <a:t>of R429,062,341</a:t>
            </a:r>
            <a:r>
              <a:rPr lang="en-ZA" dirty="0"/>
              <a:t>;</a:t>
            </a:r>
          </a:p>
          <a:p>
            <a:pPr lvl="1"/>
            <a:r>
              <a:rPr lang="en-ZA" dirty="0"/>
              <a:t>Resulting in an operational deficit of 	</a:t>
            </a:r>
            <a:r>
              <a:rPr lang="en-ZA" dirty="0" smtClean="0"/>
              <a:t>R23,251,160 </a:t>
            </a:r>
            <a:r>
              <a:rPr lang="en-ZA" dirty="0"/>
              <a:t>and</a:t>
            </a:r>
          </a:p>
          <a:p>
            <a:pPr lvl="1"/>
            <a:r>
              <a:rPr lang="en-ZA" dirty="0"/>
              <a:t>The total estimated Capital Budget </a:t>
            </a:r>
            <a:r>
              <a:rPr lang="en-ZA" dirty="0" smtClean="0"/>
              <a:t>of R1,750,000</a:t>
            </a:r>
            <a:endParaRPr lang="en-ZA" dirty="0"/>
          </a:p>
          <a:p>
            <a:pPr lvl="1"/>
            <a:r>
              <a:rPr lang="en-ZA" i="1" dirty="0">
                <a:solidFill>
                  <a:srgbClr val="FF0000"/>
                </a:solidFill>
                <a:effectLst>
                  <a:outerShdw blurRad="38100" dist="38100" dir="2700000" algn="tl">
                    <a:srgbClr val="000000">
                      <a:alpha val="43137"/>
                    </a:srgbClr>
                  </a:outerShdw>
                </a:effectLst>
              </a:rPr>
              <a:t>Resulting in a total deficit </a:t>
            </a:r>
            <a:r>
              <a:rPr lang="en-ZA" i="1" dirty="0" smtClean="0">
                <a:solidFill>
                  <a:srgbClr val="FF0000"/>
                </a:solidFill>
                <a:effectLst>
                  <a:outerShdw blurRad="38100" dist="38100" dir="2700000" algn="tl">
                    <a:srgbClr val="000000">
                      <a:alpha val="43137"/>
                    </a:srgbClr>
                  </a:outerShdw>
                </a:effectLst>
              </a:rPr>
              <a:t>of R25,001,160</a:t>
            </a:r>
            <a:endParaRPr lang="en-ZA" i="1" dirty="0">
              <a:solidFill>
                <a:srgbClr val="FF0000"/>
              </a:solidFill>
              <a:effectLst>
                <a:outerShdw blurRad="38100" dist="38100" dir="2700000" algn="tl">
                  <a:srgbClr val="000000">
                    <a:alpha val="43137"/>
                  </a:srgbClr>
                </a:outerShdw>
              </a:effectLst>
            </a:endParaRPr>
          </a:p>
          <a:p>
            <a:endParaRPr lang="en-ZA" dirty="0"/>
          </a:p>
        </p:txBody>
      </p:sp>
    </p:spTree>
    <p:extLst>
      <p:ext uri="{BB962C8B-B14F-4D97-AF65-F5344CB8AC3E}">
        <p14:creationId xmlns:p14="http://schemas.microsoft.com/office/powerpoint/2010/main" val="3694127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Financial Viability CONTD</a:t>
            </a:r>
            <a:endParaRPr lang="en-ZA" dirty="0"/>
          </a:p>
        </p:txBody>
      </p:sp>
      <p:sp>
        <p:nvSpPr>
          <p:cNvPr id="5" name="Content Placeholder 4"/>
          <p:cNvSpPr>
            <a:spLocks noGrp="1"/>
          </p:cNvSpPr>
          <p:nvPr>
            <p:ph idx="1"/>
          </p:nvPr>
        </p:nvSpPr>
        <p:spPr/>
        <p:txBody>
          <a:bodyPr>
            <a:normAutofit fontScale="92500" lnSpcReduction="20000"/>
          </a:bodyPr>
          <a:lstStyle/>
          <a:p>
            <a:r>
              <a:rPr lang="en-ZA" dirty="0"/>
              <a:t>Employee related costs comprise 71,5% of total </a:t>
            </a:r>
            <a:r>
              <a:rPr lang="en-ZA" dirty="0" smtClean="0"/>
              <a:t>revenue;</a:t>
            </a:r>
          </a:p>
          <a:p>
            <a:r>
              <a:rPr lang="en-ZA" dirty="0" smtClean="0"/>
              <a:t>Repairs and Maintenance budgeted at 2,3% of total revenue (</a:t>
            </a:r>
            <a:r>
              <a:rPr lang="en-ZA" i="1" dirty="0" smtClean="0"/>
              <a:t>benchmark is 8%</a:t>
            </a:r>
            <a:r>
              <a:rPr lang="en-ZA" dirty="0" smtClean="0"/>
              <a:t>); implication </a:t>
            </a:r>
            <a:r>
              <a:rPr lang="en-ZA" dirty="0" smtClean="0"/>
              <a:t>of</a:t>
            </a:r>
            <a:r>
              <a:rPr lang="en-ZA" dirty="0" smtClean="0"/>
              <a:t> </a:t>
            </a:r>
            <a:r>
              <a:rPr lang="en-ZA" dirty="0" smtClean="0"/>
              <a:t>insufficient funds available to allocate towards maintaining municipal infrastructure;</a:t>
            </a:r>
          </a:p>
          <a:p>
            <a:r>
              <a:rPr lang="en-ZA" dirty="0" smtClean="0"/>
              <a:t>Contracted services make up 13,3% of total revenue;</a:t>
            </a:r>
          </a:p>
          <a:p>
            <a:r>
              <a:rPr lang="en-ZA" dirty="0" smtClean="0"/>
              <a:t>General expenses at 10% of total revenue;</a:t>
            </a:r>
          </a:p>
          <a:p>
            <a:endParaRPr lang="en-ZA" dirty="0"/>
          </a:p>
        </p:txBody>
      </p:sp>
    </p:spTree>
    <p:extLst>
      <p:ext uri="{BB962C8B-B14F-4D97-AF65-F5344CB8AC3E}">
        <p14:creationId xmlns:p14="http://schemas.microsoft.com/office/powerpoint/2010/main" val="241728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Financial Viability CONTD</a:t>
            </a:r>
            <a:endParaRPr lang="en-ZA" dirty="0"/>
          </a:p>
        </p:txBody>
      </p:sp>
      <p:sp>
        <p:nvSpPr>
          <p:cNvPr id="5" name="Content Placeholder 4"/>
          <p:cNvSpPr>
            <a:spLocks noGrp="1"/>
          </p:cNvSpPr>
          <p:nvPr>
            <p:ph idx="1"/>
          </p:nvPr>
        </p:nvSpPr>
        <p:spPr>
          <a:xfrm>
            <a:off x="457200" y="1417638"/>
            <a:ext cx="8229600" cy="4255655"/>
          </a:xfrm>
        </p:spPr>
        <p:txBody>
          <a:bodyPr>
            <a:normAutofit fontScale="77500" lnSpcReduction="20000"/>
          </a:bodyPr>
          <a:lstStyle/>
          <a:p>
            <a:r>
              <a:rPr lang="en-ZA" dirty="0" smtClean="0"/>
              <a:t>The </a:t>
            </a:r>
            <a:r>
              <a:rPr lang="en-ZA" dirty="0"/>
              <a:t>2017/18 financial year closed on an operating  deficit of </a:t>
            </a:r>
            <a:r>
              <a:rPr lang="en-ZA" dirty="0" smtClean="0"/>
              <a:t>R89,3million;</a:t>
            </a:r>
            <a:endParaRPr lang="en-ZA" dirty="0"/>
          </a:p>
          <a:p>
            <a:r>
              <a:rPr lang="en-ZA" dirty="0"/>
              <a:t>Employee related costs comprise 71,5% of total </a:t>
            </a:r>
            <a:r>
              <a:rPr lang="en-ZA" dirty="0" smtClean="0"/>
              <a:t>revenue;</a:t>
            </a:r>
            <a:endParaRPr lang="en-ZA" dirty="0"/>
          </a:p>
          <a:p>
            <a:r>
              <a:rPr lang="en-ZA" dirty="0"/>
              <a:t>Salaries budgeted in 2019/20 at R276 million while Equitable Share allocation is R268 </a:t>
            </a:r>
            <a:r>
              <a:rPr lang="en-ZA" dirty="0" smtClean="0"/>
              <a:t>million;</a:t>
            </a:r>
            <a:endParaRPr lang="en-ZA" dirty="0"/>
          </a:p>
          <a:p>
            <a:r>
              <a:rPr lang="en-ZA" dirty="0"/>
              <a:t>Heavy dependency on grants: 74% of total revenue from transfers &amp; </a:t>
            </a:r>
            <a:r>
              <a:rPr lang="en-ZA" dirty="0" smtClean="0"/>
              <a:t>subsidies;</a:t>
            </a:r>
            <a:endParaRPr lang="en-ZA" dirty="0"/>
          </a:p>
          <a:p>
            <a:r>
              <a:rPr lang="en-ZA" dirty="0"/>
              <a:t>Cash flow constraints resulted in debt of R90 million owing to </a:t>
            </a:r>
            <a:r>
              <a:rPr lang="en-ZA" dirty="0" smtClean="0"/>
              <a:t>Dept. </a:t>
            </a:r>
            <a:r>
              <a:rPr lang="en-ZA" dirty="0"/>
              <a:t>of </a:t>
            </a:r>
            <a:r>
              <a:rPr lang="en-ZA" dirty="0" smtClean="0"/>
              <a:t>Transport;</a:t>
            </a:r>
            <a:endParaRPr lang="en-ZA" dirty="0"/>
          </a:p>
          <a:p>
            <a:r>
              <a:rPr lang="en-ZA" dirty="0"/>
              <a:t>Rejection of application for roll-over of 2017/2018 grant allocations resulting in R14 million of unspent grants due payable</a:t>
            </a:r>
          </a:p>
          <a:p>
            <a:pPr marL="0" indent="0">
              <a:buNone/>
            </a:pPr>
            <a:endParaRPr lang="en-ZA" dirty="0"/>
          </a:p>
        </p:txBody>
      </p:sp>
    </p:spTree>
    <p:extLst>
      <p:ext uri="{BB962C8B-B14F-4D97-AF65-F5344CB8AC3E}">
        <p14:creationId xmlns:p14="http://schemas.microsoft.com/office/powerpoint/2010/main" val="1698584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ZA" dirty="0"/>
              <a:t>IDP Alignment to NDP and TMR and our Priority Projects</a:t>
            </a:r>
            <a:br>
              <a:rPr lang="en-ZA" dirty="0"/>
            </a:br>
            <a:endParaRPr lang="en-ZA" dirty="0"/>
          </a:p>
        </p:txBody>
      </p:sp>
    </p:spTree>
    <p:extLst>
      <p:ext uri="{BB962C8B-B14F-4D97-AF65-F5344CB8AC3E}">
        <p14:creationId xmlns:p14="http://schemas.microsoft.com/office/powerpoint/2010/main" val="3125431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36" y="133307"/>
            <a:ext cx="8891496" cy="540947"/>
          </a:xfrm>
        </p:spPr>
        <p:txBody>
          <a:bodyPr>
            <a:normAutofit fontScale="90000"/>
          </a:bodyPr>
          <a:lstStyle/>
          <a:p>
            <a:r>
              <a:rPr lang="en-ZA" sz="3100" dirty="0" smtClean="0"/>
              <a:t>IDP Alignment to National and Provincial Strategy</a:t>
            </a:r>
            <a:endParaRPr lang="en-ZA" sz="3100" dirty="0"/>
          </a:p>
        </p:txBody>
      </p:sp>
      <p:graphicFrame>
        <p:nvGraphicFramePr>
          <p:cNvPr id="7" name="Content Placeholder 3"/>
          <p:cNvGraphicFramePr>
            <a:graphicFrameLocks/>
          </p:cNvGraphicFramePr>
          <p:nvPr>
            <p:extLst>
              <p:ext uri="{D42A27DB-BD31-4B8C-83A1-F6EECF244321}">
                <p14:modId xmlns:p14="http://schemas.microsoft.com/office/powerpoint/2010/main" val="2943559385"/>
              </p:ext>
            </p:extLst>
          </p:nvPr>
        </p:nvGraphicFramePr>
        <p:xfrm>
          <a:off x="90152" y="883195"/>
          <a:ext cx="5937161" cy="5066843"/>
        </p:xfrm>
        <a:graphic>
          <a:graphicData uri="http://schemas.openxmlformats.org/drawingml/2006/table">
            <a:tbl>
              <a:tblPr firstRow="1" bandRow="1">
                <a:tableStyleId>{7DF18680-E054-41AD-8BC1-D1AEF772440D}</a:tableStyleId>
              </a:tblPr>
              <a:tblGrid>
                <a:gridCol w="2016631">
                  <a:extLst>
                    <a:ext uri="{9D8B030D-6E8A-4147-A177-3AD203B41FA5}">
                      <a16:colId xmlns:a16="http://schemas.microsoft.com/office/drawing/2014/main" xmlns="" val="20000"/>
                    </a:ext>
                  </a:extLst>
                </a:gridCol>
                <a:gridCol w="3920530">
                  <a:extLst>
                    <a:ext uri="{9D8B030D-6E8A-4147-A177-3AD203B41FA5}">
                      <a16:colId xmlns:a16="http://schemas.microsoft.com/office/drawing/2014/main" xmlns="" val="20001"/>
                    </a:ext>
                  </a:extLst>
                </a:gridCol>
              </a:tblGrid>
              <a:tr h="859611">
                <a:tc>
                  <a:txBody>
                    <a:bodyPr/>
                    <a:lstStyle/>
                    <a:p>
                      <a:pPr marL="84138" indent="0" algn="ctr" fontAlgn="ctr"/>
                      <a:r>
                        <a:rPr lang="en-US" sz="1600" u="sng" strike="noStrike" dirty="0" smtClean="0"/>
                        <a:t>Policy,</a:t>
                      </a:r>
                      <a:r>
                        <a:rPr lang="en-US" sz="1600" u="sng" strike="noStrike" baseline="0" dirty="0" smtClean="0"/>
                        <a:t> Plans and Strategy d</a:t>
                      </a:r>
                      <a:r>
                        <a:rPr lang="en-US" sz="1600" u="sng" strike="noStrike" dirty="0" smtClean="0"/>
                        <a:t>ocument</a:t>
                      </a:r>
                      <a:endParaRPr lang="en-US" sz="1600" b="1" i="0" u="sng" strike="noStrike" dirty="0">
                        <a:solidFill>
                          <a:schemeClr val="tx1"/>
                        </a:solidFill>
                        <a:latin typeface="+mn-lt"/>
                        <a:cs typeface="Times New Roman" panose="02020603050405020304" pitchFamily="18" charset="0"/>
                      </a:endParaRPr>
                    </a:p>
                  </a:txBody>
                  <a:tcPr marL="4674" marR="4674" marT="9525" marB="0" anchor="ctr"/>
                </a:tc>
                <a:tc>
                  <a:txBody>
                    <a:bodyPr/>
                    <a:lstStyle/>
                    <a:p>
                      <a:pPr marL="84138" indent="0" algn="ctr" fontAlgn="ctr"/>
                      <a:r>
                        <a:rPr lang="en-US" sz="1600" u="sng" strike="noStrike" dirty="0"/>
                        <a:t>Key </a:t>
                      </a:r>
                      <a:r>
                        <a:rPr lang="en-US" sz="1600" u="sng" strike="noStrike" dirty="0" smtClean="0"/>
                        <a:t>Focus </a:t>
                      </a:r>
                      <a:r>
                        <a:rPr lang="en-US" sz="1600" u="sng" strike="noStrike" dirty="0"/>
                        <a:t>A</a:t>
                      </a:r>
                      <a:r>
                        <a:rPr lang="en-US" sz="1600" u="sng" strike="noStrike" dirty="0" smtClean="0"/>
                        <a:t>rea</a:t>
                      </a:r>
                      <a:endParaRPr lang="en-US" sz="1600" b="1" i="0" u="sng" strike="noStrike" dirty="0">
                        <a:solidFill>
                          <a:schemeClr val="tx1"/>
                        </a:solidFill>
                        <a:latin typeface="+mn-lt"/>
                        <a:cs typeface="Times New Roman" panose="02020603050405020304" pitchFamily="18" charset="0"/>
                      </a:endParaRPr>
                    </a:p>
                  </a:txBody>
                  <a:tcPr marL="4674" marR="4674" marT="9525" marB="0" anchor="ctr"/>
                </a:tc>
                <a:extLst>
                  <a:ext uri="{0D108BD9-81ED-4DB2-BD59-A6C34878D82A}">
                    <a16:rowId xmlns:a16="http://schemas.microsoft.com/office/drawing/2014/main" xmlns="" val="10000"/>
                  </a:ext>
                </a:extLst>
              </a:tr>
              <a:tr h="1207425">
                <a:tc>
                  <a:txBody>
                    <a:bodyPr/>
                    <a:lstStyle/>
                    <a:p>
                      <a:pPr marL="84138" indent="0" algn="ctr" fontAlgn="ctr"/>
                      <a:r>
                        <a:rPr lang="en-US" sz="1400" u="none" strike="noStrike" dirty="0" smtClean="0"/>
                        <a:t>1. National </a:t>
                      </a:r>
                      <a:r>
                        <a:rPr lang="en-US" sz="1400" u="none" strike="noStrike" dirty="0"/>
                        <a:t>Development </a:t>
                      </a:r>
                      <a:r>
                        <a:rPr lang="en-US" sz="1400" u="none" strike="noStrike" dirty="0" smtClean="0"/>
                        <a:t>Plan (Vision 2030)</a:t>
                      </a:r>
                      <a:endParaRPr lang="en-US" sz="1400" b="1" i="0" u="none" strike="noStrike" dirty="0">
                        <a:solidFill>
                          <a:srgbClr val="000000"/>
                        </a:solidFill>
                        <a:latin typeface="+mn-lt"/>
                        <a:cs typeface="Times New Roman" panose="02020603050405020304" pitchFamily="18" charset="0"/>
                      </a:endParaRPr>
                    </a:p>
                  </a:txBody>
                  <a:tcPr marL="4674" marR="4674" marT="9525" marB="0" anchor="ctr"/>
                </a:tc>
                <a:tc>
                  <a:txBody>
                    <a:bodyPr/>
                    <a:lstStyle/>
                    <a:p>
                      <a:pPr marL="369888" indent="-285750" algn="l" fontAlgn="ctr">
                        <a:buFont typeface="Arial" panose="020B0604020202020204" pitchFamily="34" charset="0"/>
                        <a:buChar char="•"/>
                      </a:pPr>
                      <a:r>
                        <a:rPr lang="en-US" sz="1400" u="none" strike="noStrike" dirty="0" smtClean="0"/>
                        <a:t>Economy</a:t>
                      </a:r>
                      <a:r>
                        <a:rPr lang="en-US" sz="1400" u="none" strike="noStrike" baseline="0" dirty="0" smtClean="0"/>
                        <a:t> and Employment</a:t>
                      </a:r>
                      <a:endParaRPr lang="en-US" sz="1400" u="none" strike="noStrike" dirty="0" smtClean="0"/>
                    </a:p>
                    <a:p>
                      <a:pPr marL="369888" indent="-285750" algn="l" fontAlgn="ctr">
                        <a:buFont typeface="Arial" panose="020B0604020202020204" pitchFamily="34" charset="0"/>
                        <a:buChar char="•"/>
                      </a:pPr>
                      <a:r>
                        <a:rPr lang="en-US" sz="1400" u="none" strike="noStrike" dirty="0" smtClean="0"/>
                        <a:t>Better </a:t>
                      </a:r>
                      <a:r>
                        <a:rPr lang="en-US" sz="1400" u="none" strike="noStrike" dirty="0"/>
                        <a:t>and more sustainable </a:t>
                      </a:r>
                      <a:r>
                        <a:rPr lang="en-US" sz="1400" u="none" strike="noStrike" dirty="0" smtClean="0"/>
                        <a:t>livelihoods</a:t>
                      </a:r>
                    </a:p>
                    <a:p>
                      <a:pPr marL="369888" indent="-285750" algn="l" fontAlgn="ctr">
                        <a:buFont typeface="Arial" panose="020B0604020202020204" pitchFamily="34" charset="0"/>
                        <a:buChar char="•"/>
                      </a:pPr>
                      <a:r>
                        <a:rPr lang="en-US" sz="1400" u="none" strike="noStrike" dirty="0" smtClean="0"/>
                        <a:t>Economic Infrastructure Development</a:t>
                      </a:r>
                    </a:p>
                    <a:p>
                      <a:pPr marL="369888" indent="-285750" algn="l" fontAlgn="ctr">
                        <a:buFont typeface="Arial" panose="020B0604020202020204" pitchFamily="34" charset="0"/>
                        <a:buChar char="•"/>
                      </a:pPr>
                      <a:r>
                        <a:rPr lang="en-US" sz="1400" u="none" strike="noStrike" dirty="0" smtClean="0"/>
                        <a:t>Inclusive</a:t>
                      </a:r>
                      <a:r>
                        <a:rPr lang="en-US" sz="1400" u="none" strike="noStrike" baseline="0" dirty="0" smtClean="0"/>
                        <a:t> Rural Economy</a:t>
                      </a:r>
                    </a:p>
                    <a:p>
                      <a:pPr marL="369888" indent="-285750" algn="l" fontAlgn="ctr">
                        <a:buFont typeface="Arial" panose="020B0604020202020204" pitchFamily="34" charset="0"/>
                        <a:buChar char="•"/>
                      </a:pPr>
                      <a:r>
                        <a:rPr lang="en-US" sz="1400" u="none" strike="noStrike" baseline="0" dirty="0" smtClean="0"/>
                        <a:t>Quality Education, Training and Innovation</a:t>
                      </a:r>
                      <a:endParaRPr lang="en-US" sz="1400" b="0" i="0" u="none" strike="noStrike" dirty="0">
                        <a:solidFill>
                          <a:srgbClr val="000000"/>
                        </a:solidFill>
                        <a:latin typeface="+mn-lt"/>
                        <a:cs typeface="Times New Roman" panose="02020603050405020304" pitchFamily="18" charset="0"/>
                      </a:endParaRPr>
                    </a:p>
                  </a:txBody>
                  <a:tcPr marL="4674" marR="4674" marT="9525" marB="0" anchor="ctr"/>
                </a:tc>
                <a:extLst>
                  <a:ext uri="{0D108BD9-81ED-4DB2-BD59-A6C34878D82A}">
                    <a16:rowId xmlns:a16="http://schemas.microsoft.com/office/drawing/2014/main" xmlns="" val="10003"/>
                  </a:ext>
                </a:extLst>
              </a:tr>
              <a:tr h="1461330">
                <a:tc>
                  <a:txBody>
                    <a:bodyPr/>
                    <a:lstStyle/>
                    <a:p>
                      <a:pPr marL="84138" indent="0" algn="ctr" fontAlgn="ctr"/>
                      <a:r>
                        <a:rPr lang="en-US" sz="1400" u="none" strike="noStrike" dirty="0" smtClean="0"/>
                        <a:t>2. Gauteng</a:t>
                      </a:r>
                      <a:r>
                        <a:rPr lang="en-US" sz="1400" u="none" strike="noStrike" baseline="0" dirty="0" smtClean="0"/>
                        <a:t>  TMR Approach (Transformation, Modernization and Reindustrialization)</a:t>
                      </a:r>
                      <a:endParaRPr lang="en-US" sz="1400" b="0" i="0" u="none" strike="noStrike" dirty="0">
                        <a:solidFill>
                          <a:srgbClr val="000000"/>
                        </a:solidFill>
                        <a:latin typeface="+mn-lt"/>
                        <a:cs typeface="Times New Roman" panose="02020603050405020304" pitchFamily="18" charset="0"/>
                      </a:endParaRPr>
                    </a:p>
                  </a:txBody>
                  <a:tcPr marL="4674" marR="4674" marT="9525" marB="0" anchor="ctr"/>
                </a:tc>
                <a:tc>
                  <a:txBody>
                    <a:bodyPr/>
                    <a:lstStyle/>
                    <a:p>
                      <a:pPr marL="369888" indent="-285750" algn="l" fontAlgn="ctr">
                        <a:buFont typeface="Arial" panose="020B0604020202020204" pitchFamily="34" charset="0"/>
                        <a:buChar char="•"/>
                      </a:pPr>
                      <a:r>
                        <a:rPr lang="en-US" sz="1400" u="none" strike="noStrike" dirty="0" smtClean="0"/>
                        <a:t>Radical Economic Transformation</a:t>
                      </a:r>
                    </a:p>
                    <a:p>
                      <a:pPr marL="369888" indent="-285750" algn="l" fontAlgn="ctr">
                        <a:buFont typeface="Arial" panose="020B0604020202020204" pitchFamily="34" charset="0"/>
                        <a:buChar char="•"/>
                      </a:pPr>
                      <a:r>
                        <a:rPr lang="en-US" sz="1400" u="none" strike="noStrike" dirty="0" smtClean="0"/>
                        <a:t>Modernization of the Economy</a:t>
                      </a:r>
                    </a:p>
                    <a:p>
                      <a:pPr marL="369888" indent="-285750" algn="l" fontAlgn="ctr">
                        <a:buFont typeface="Arial" panose="020B0604020202020204" pitchFamily="34" charset="0"/>
                        <a:buChar char="•"/>
                      </a:pPr>
                      <a:r>
                        <a:rPr lang="en-US" sz="1400" u="none" strike="noStrike" dirty="0" smtClean="0"/>
                        <a:t>Reindustrialization of Gauteng</a:t>
                      </a:r>
                    </a:p>
                    <a:p>
                      <a:pPr marL="369888" indent="-285750" algn="l" fontAlgn="ctr">
                        <a:buFont typeface="Arial" panose="020B0604020202020204" pitchFamily="34" charset="0"/>
                        <a:buChar char="•"/>
                      </a:pPr>
                      <a:r>
                        <a:rPr lang="en-US" sz="1400" u="none" strike="noStrike" dirty="0" smtClean="0"/>
                        <a:t>Modernization of Human Settlement and Urban Development</a:t>
                      </a:r>
                    </a:p>
                    <a:p>
                      <a:pPr marL="369888" indent="-285750" algn="l" fontAlgn="ctr">
                        <a:buFont typeface="Arial" panose="020B0604020202020204" pitchFamily="34" charset="0"/>
                        <a:buChar char="•"/>
                      </a:pPr>
                      <a:endParaRPr lang="en-US" sz="1400" b="0" i="0" u="none" strike="noStrike" dirty="0">
                        <a:solidFill>
                          <a:srgbClr val="000000"/>
                        </a:solidFill>
                        <a:latin typeface="+mn-lt"/>
                        <a:cs typeface="Times New Roman" panose="02020603050405020304" pitchFamily="18" charset="0"/>
                      </a:endParaRPr>
                    </a:p>
                  </a:txBody>
                  <a:tcPr marL="4674" marR="4674" marT="9525" marB="0" anchor="ctr"/>
                </a:tc>
                <a:extLst>
                  <a:ext uri="{0D108BD9-81ED-4DB2-BD59-A6C34878D82A}">
                    <a16:rowId xmlns:a16="http://schemas.microsoft.com/office/drawing/2014/main" xmlns="" val="3498427706"/>
                  </a:ext>
                </a:extLst>
              </a:tr>
              <a:tr h="1538477">
                <a:tc>
                  <a:txBody>
                    <a:bodyPr/>
                    <a:lstStyle/>
                    <a:p>
                      <a:pPr marL="84138" indent="0" algn="ctr" fontAlgn="ctr"/>
                      <a:r>
                        <a:rPr lang="en-US" sz="1400" u="none" strike="noStrike" dirty="0" smtClean="0"/>
                        <a:t>3. Sedibeng Growth and Development Strategy Pillars (SGDS)</a:t>
                      </a:r>
                      <a:endParaRPr lang="en-US" sz="1400" b="1" i="0" u="none" strike="noStrike" dirty="0">
                        <a:solidFill>
                          <a:srgbClr val="000000"/>
                        </a:solidFill>
                        <a:latin typeface="+mn-lt"/>
                        <a:cs typeface="Times New Roman" panose="02020603050405020304" pitchFamily="18" charset="0"/>
                      </a:endParaRPr>
                    </a:p>
                  </a:txBody>
                  <a:tcPr marL="4674" marR="4674" marT="9525" marB="0" anchor="ctr"/>
                </a:tc>
                <a:tc>
                  <a:txBody>
                    <a:bodyPr/>
                    <a:lstStyle/>
                    <a:p>
                      <a:pPr marL="369888" indent="-285750" algn="l" fontAlgn="ctr">
                        <a:buFont typeface="Arial" panose="020B0604020202020204" pitchFamily="34" charset="0"/>
                        <a:buChar char="•"/>
                      </a:pPr>
                      <a:r>
                        <a:rPr lang="en-US" sz="1400" u="none" strike="noStrike" dirty="0" smtClean="0"/>
                        <a:t>Reinventing the Economy</a:t>
                      </a:r>
                    </a:p>
                    <a:p>
                      <a:pPr marL="369888" indent="-285750" algn="l" fontAlgn="ctr">
                        <a:buFont typeface="Arial" panose="020B0604020202020204" pitchFamily="34" charset="0"/>
                        <a:buChar char="•"/>
                      </a:pPr>
                      <a:r>
                        <a:rPr lang="en-US" sz="1400" u="none" strike="noStrike" dirty="0" smtClean="0"/>
                        <a:t>Renewing</a:t>
                      </a:r>
                      <a:r>
                        <a:rPr lang="en-US" sz="1400" u="none" strike="noStrike" baseline="0" dirty="0" smtClean="0"/>
                        <a:t> Our Communities</a:t>
                      </a:r>
                    </a:p>
                    <a:p>
                      <a:pPr marL="369888" indent="-285750" algn="l" fontAlgn="ctr">
                        <a:buFont typeface="Arial" panose="020B0604020202020204" pitchFamily="34" charset="0"/>
                        <a:buChar char="•"/>
                      </a:pPr>
                      <a:r>
                        <a:rPr lang="en-US" sz="1400" u="none" strike="noStrike" baseline="0" dirty="0" smtClean="0"/>
                        <a:t>Reviving our Environment</a:t>
                      </a:r>
                    </a:p>
                    <a:p>
                      <a:pPr marL="369888" indent="-285750" algn="l" fontAlgn="ctr">
                        <a:buFont typeface="Arial" panose="020B0604020202020204" pitchFamily="34" charset="0"/>
                        <a:buChar char="•"/>
                      </a:pPr>
                      <a:r>
                        <a:rPr lang="en-US" sz="1400" u="none" strike="noStrike" baseline="0" dirty="0" smtClean="0"/>
                        <a:t>Reintegrating the Region</a:t>
                      </a:r>
                    </a:p>
                    <a:p>
                      <a:pPr marL="369888" indent="-285750" algn="l" fontAlgn="ctr">
                        <a:buFont typeface="Arial" panose="020B0604020202020204" pitchFamily="34" charset="0"/>
                        <a:buChar char="•"/>
                      </a:pPr>
                      <a:r>
                        <a:rPr lang="en-US" sz="1400" u="none" strike="noStrike" baseline="0" dirty="0" smtClean="0"/>
                        <a:t>Releasing Human Potential</a:t>
                      </a:r>
                    </a:p>
                    <a:p>
                      <a:pPr marL="369888" indent="-285750" algn="l" fontAlgn="ctr">
                        <a:buFont typeface="Arial" panose="020B0604020202020204" pitchFamily="34" charset="0"/>
                        <a:buChar char="•"/>
                      </a:pPr>
                      <a:r>
                        <a:rPr lang="en-US" sz="1400" u="none" strike="noStrike" baseline="0" dirty="0" smtClean="0"/>
                        <a:t>Good and Financially Sustainable Governance</a:t>
                      </a:r>
                    </a:p>
                    <a:p>
                      <a:pPr marL="369888" indent="-285750" algn="l" fontAlgn="ctr">
                        <a:buFont typeface="Arial" panose="020B0604020202020204" pitchFamily="34" charset="0"/>
                        <a:buChar char="•"/>
                      </a:pPr>
                      <a:r>
                        <a:rPr lang="en-US" sz="1400" u="none" strike="noStrike" baseline="0" dirty="0" smtClean="0"/>
                        <a:t>Vibrant Democracy</a:t>
                      </a:r>
                      <a:endParaRPr lang="en-US" sz="1400" b="0" i="0" u="none" strike="noStrike" dirty="0">
                        <a:solidFill>
                          <a:srgbClr val="000000"/>
                        </a:solidFill>
                        <a:latin typeface="+mn-lt"/>
                        <a:cs typeface="Times New Roman" panose="02020603050405020304" pitchFamily="18" charset="0"/>
                      </a:endParaRPr>
                    </a:p>
                  </a:txBody>
                  <a:tcPr marL="4674" marR="4674" marT="9525" marB="0" anchor="ctr"/>
                </a:tc>
                <a:extLst>
                  <a:ext uri="{0D108BD9-81ED-4DB2-BD59-A6C34878D82A}">
                    <a16:rowId xmlns:a16="http://schemas.microsoft.com/office/drawing/2014/main" xmlns="" val="1590836549"/>
                  </a:ext>
                </a:extLst>
              </a:tr>
            </a:tbl>
          </a:graphicData>
        </a:graphic>
      </p:graphicFrame>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1706" y="3966694"/>
            <a:ext cx="3052294" cy="2749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078828" y="875763"/>
            <a:ext cx="3065172" cy="2833352"/>
          </a:xfrm>
          <a:prstGeom prst="rect">
            <a:avLst/>
          </a:prstGeom>
          <a:noFill/>
          <a:ln>
            <a:noFill/>
          </a:ln>
          <a:effectLst/>
          <a:scene3d>
            <a:camera prst="orthographicFront">
              <a:rot lat="0" lon="0" rev="0"/>
            </a:camera>
            <a:lightRig rig="contrasting" dir="t">
              <a:rot lat="0" lon="0" rev="7800000"/>
            </a:lightRig>
          </a:scene3d>
          <a:sp3d>
            <a:bevelT w="139700" h="139700"/>
          </a:sp3d>
        </p:spPr>
      </p:pic>
    </p:spTree>
    <p:extLst>
      <p:ext uri="{BB962C8B-B14F-4D97-AF65-F5344CB8AC3E}">
        <p14:creationId xmlns:p14="http://schemas.microsoft.com/office/powerpoint/2010/main" val="3442104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58435" y="828031"/>
            <a:ext cx="8827129" cy="4730797"/>
          </a:xfrm>
          <a:prstGeom prst="rect">
            <a:avLst/>
          </a:prstGeom>
          <a:noFill/>
          <a:ln w="9525">
            <a:noFill/>
            <a:miter lim="800000"/>
            <a:headEnd/>
            <a:tailEnd/>
          </a:ln>
        </p:spPr>
      </p:pic>
      <p:sp>
        <p:nvSpPr>
          <p:cNvPr id="6" name="Title 1"/>
          <p:cNvSpPr txBox="1">
            <a:spLocks/>
          </p:cNvSpPr>
          <p:nvPr/>
        </p:nvSpPr>
        <p:spPr>
          <a:xfrm>
            <a:off x="299215" y="209846"/>
            <a:ext cx="8229600" cy="914400"/>
          </a:xfrm>
          <a:prstGeom prst="rect">
            <a:avLst/>
          </a:prstGeom>
        </p:spPr>
        <p:txBody>
          <a:bodyPr vert="horz" lIns="0" tIns="45720" rIns="0" bIns="45720" rtlCol="0" anchor="ctr">
            <a:normAutofit fontScale="90000"/>
          </a:bodyPr>
          <a:lstStyle>
            <a:lvl1pPr algn="l" defTabSz="9144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3600" b="0" i="0" u="none" strike="noStrike" kern="1200" cap="none" spc="0" normalizeH="0" baseline="0" noProof="0" dirty="0" smtClean="0">
                <a:ln>
                  <a:noFill/>
                </a:ln>
                <a:solidFill>
                  <a:schemeClr val="tx1"/>
                </a:solidFill>
                <a:effectLst/>
                <a:uLnTx/>
                <a:uFillTx/>
              </a:rPr>
              <a:t>Setting the Scene – Sedibeng District Municipality</a:t>
            </a:r>
            <a:endParaRPr kumimoji="0" lang="en-ZA" sz="3600" b="0" i="0" u="none" strike="noStrike" kern="120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1268173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2"/>
          <p:cNvSpPr txBox="1">
            <a:spLocks/>
          </p:cNvSpPr>
          <p:nvPr/>
        </p:nvSpPr>
        <p:spPr bwMode="auto">
          <a:xfrm>
            <a:off x="2884868" y="927279"/>
            <a:ext cx="6143222" cy="1545464"/>
          </a:xfrm>
          <a:prstGeom prst="rect">
            <a:avLst/>
          </a:prstGeom>
        </p:spPr>
        <p:txBody>
          <a:bodyPr lIns="0" tIns="0" rIns="0" bIns="0"/>
          <a:lst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a:lstStyle>
          <a:p>
            <a:pPr marL="541308" lvl="3" indent="0">
              <a:buNone/>
            </a:pPr>
            <a:endParaRPr lang="en-ZA" sz="1600" dirty="0"/>
          </a:p>
        </p:txBody>
      </p:sp>
      <p:sp>
        <p:nvSpPr>
          <p:cNvPr id="11" name="Title 1"/>
          <p:cNvSpPr>
            <a:spLocks noGrp="1"/>
          </p:cNvSpPr>
          <p:nvPr>
            <p:ph type="title"/>
          </p:nvPr>
        </p:nvSpPr>
        <p:spPr>
          <a:xfrm>
            <a:off x="167424" y="138266"/>
            <a:ext cx="8809151" cy="467041"/>
          </a:xfrm>
          <a:solidFill>
            <a:schemeClr val="bg1"/>
          </a:solidFill>
        </p:spPr>
        <p:txBody>
          <a:bodyPr>
            <a:noAutofit/>
          </a:bodyPr>
          <a:lstStyle/>
          <a:p>
            <a:r>
              <a:rPr lang="en-ZA" sz="2400" b="1" dirty="0" smtClean="0"/>
              <a:t>Our Priority Projects 2019/20 (Southern Corridor)</a:t>
            </a:r>
            <a:endParaRPr lang="nl-NL" sz="2400" b="1" dirty="0" smtClean="0"/>
          </a:p>
        </p:txBody>
      </p:sp>
      <p:sp>
        <p:nvSpPr>
          <p:cNvPr id="12" name="AutoShape 20"/>
          <p:cNvSpPr>
            <a:spLocks noChangeArrowheads="1"/>
          </p:cNvSpPr>
          <p:nvPr/>
        </p:nvSpPr>
        <p:spPr bwMode="auto">
          <a:xfrm>
            <a:off x="2405130" y="1521852"/>
            <a:ext cx="609600" cy="228600"/>
          </a:xfrm>
          <a:prstGeom prst="rightArrow">
            <a:avLst>
              <a:gd name="adj1" fmla="val 50000"/>
              <a:gd name="adj2" fmla="val 66667"/>
            </a:avLst>
          </a:prstGeom>
          <a:solidFill>
            <a:srgbClr val="FFC000"/>
          </a:solidFill>
          <a:ln w="9525">
            <a:solidFill>
              <a:schemeClr val="tx1"/>
            </a:solidFill>
            <a:miter lim="800000"/>
            <a:headEnd/>
            <a:tailEnd/>
          </a:ln>
          <a:effectLst/>
        </p:spPr>
        <p:txBody>
          <a:bodyPr wrap="none" anchor="ctr"/>
          <a:lstStyle/>
          <a:p>
            <a:endParaRPr lang="en-ZA"/>
          </a:p>
        </p:txBody>
      </p:sp>
      <p:sp>
        <p:nvSpPr>
          <p:cNvPr id="3" name="Rounded Rectangle 2"/>
          <p:cNvSpPr/>
          <p:nvPr/>
        </p:nvSpPr>
        <p:spPr>
          <a:xfrm>
            <a:off x="3078051" y="721217"/>
            <a:ext cx="5898524" cy="1700011"/>
          </a:xfrm>
          <a:prstGeom prst="roundRect">
            <a:avLst/>
          </a:prstGeom>
          <a:solidFill>
            <a:schemeClr val="bg1"/>
          </a:solidFill>
          <a:ln cmpd="sng">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lang="en-ZA" sz="1400" b="1" dirty="0">
                <a:solidFill>
                  <a:schemeClr val="tx1"/>
                </a:solidFill>
                <a:cs typeface="Times New Roman" panose="02020603050405020304" pitchFamily="18" charset="0"/>
              </a:rPr>
              <a:t>Status Quo </a:t>
            </a:r>
            <a:r>
              <a:rPr lang="en-ZA" sz="1400" dirty="0">
                <a:solidFill>
                  <a:schemeClr val="tx1"/>
                </a:solidFill>
                <a:cs typeface="Times New Roman" panose="02020603050405020304" pitchFamily="18" charset="0"/>
              </a:rPr>
              <a:t>–</a:t>
            </a:r>
            <a:r>
              <a:rPr lang="en-ZA" sz="1400" b="1" dirty="0">
                <a:solidFill>
                  <a:schemeClr val="tx1"/>
                </a:solidFill>
                <a:cs typeface="Times New Roman" panose="02020603050405020304" pitchFamily="18" charset="0"/>
              </a:rPr>
              <a:t> </a:t>
            </a:r>
            <a:r>
              <a:rPr lang="en-ZA" sz="1400" dirty="0">
                <a:solidFill>
                  <a:schemeClr val="tx1"/>
                </a:solidFill>
                <a:cs typeface="Times New Roman" panose="02020603050405020304" pitchFamily="18" charset="0"/>
              </a:rPr>
              <a:t>The Projects Requires feasibility </a:t>
            </a:r>
            <a:r>
              <a:rPr lang="en-ZA" sz="1400" dirty="0" smtClean="0">
                <a:solidFill>
                  <a:schemeClr val="tx1"/>
                </a:solidFill>
                <a:cs typeface="Times New Roman" panose="02020603050405020304" pitchFamily="18" charset="0"/>
              </a:rPr>
              <a:t>study</a:t>
            </a:r>
          </a:p>
          <a:p>
            <a:pPr marL="180975" indent="-180975"/>
            <a:endParaRPr lang="en-ZA" sz="1400" dirty="0" smtClean="0">
              <a:solidFill>
                <a:schemeClr val="tx1"/>
              </a:solidFill>
              <a:cs typeface="Times New Roman" panose="02020603050405020304" pitchFamily="18" charset="0"/>
            </a:endParaRPr>
          </a:p>
          <a:p>
            <a:pPr marL="180975" indent="-180975">
              <a:buFont typeface="Arial" panose="020B0604020202020204" pitchFamily="34" charset="0"/>
              <a:buChar char="•"/>
            </a:pPr>
            <a:r>
              <a:rPr lang="en-ZA" sz="1400" b="1" dirty="0" smtClean="0">
                <a:solidFill>
                  <a:schemeClr val="tx1"/>
                </a:solidFill>
                <a:cs typeface="Times New Roman" panose="02020603050405020304" pitchFamily="18" charset="0"/>
              </a:rPr>
              <a:t>Challenges</a:t>
            </a:r>
            <a:r>
              <a:rPr lang="en-ZA" sz="1400" dirty="0" smtClean="0">
                <a:solidFill>
                  <a:schemeClr val="tx1"/>
                </a:solidFill>
                <a:cs typeface="Times New Roman" panose="02020603050405020304" pitchFamily="18" charset="0"/>
              </a:rPr>
              <a:t> </a:t>
            </a:r>
            <a:r>
              <a:rPr lang="en-ZA" sz="1400" dirty="0">
                <a:solidFill>
                  <a:schemeClr val="tx1"/>
                </a:solidFill>
                <a:cs typeface="Times New Roman" panose="02020603050405020304" pitchFamily="18" charset="0"/>
              </a:rPr>
              <a:t>– Availability of </a:t>
            </a:r>
            <a:r>
              <a:rPr lang="en-ZA" sz="1400" dirty="0" smtClean="0">
                <a:solidFill>
                  <a:schemeClr val="tx1"/>
                </a:solidFill>
                <a:cs typeface="Times New Roman" panose="02020603050405020304" pitchFamily="18" charset="0"/>
              </a:rPr>
              <a:t>Funding</a:t>
            </a:r>
          </a:p>
          <a:p>
            <a:pPr marL="180975" indent="-180975">
              <a:buFont typeface="Arial" panose="020B0604020202020204" pitchFamily="34" charset="0"/>
              <a:buChar char="•"/>
            </a:pPr>
            <a:endParaRPr lang="en-ZA" sz="1400" b="1" dirty="0">
              <a:solidFill>
                <a:schemeClr val="tx1"/>
              </a:solidFill>
              <a:cs typeface="Times New Roman" panose="02020603050405020304" pitchFamily="18" charset="0"/>
            </a:endParaRPr>
          </a:p>
          <a:p>
            <a:pPr marL="180975" indent="-180975">
              <a:buFont typeface="Arial" panose="020B0604020202020204" pitchFamily="34" charset="0"/>
              <a:buChar char="•"/>
            </a:pPr>
            <a:r>
              <a:rPr lang="en-ZA" sz="1400" b="1" dirty="0" smtClean="0">
                <a:solidFill>
                  <a:schemeClr val="tx1"/>
                </a:solidFill>
                <a:cs typeface="Times New Roman" panose="02020603050405020304" pitchFamily="18" charset="0"/>
              </a:rPr>
              <a:t>Interventions</a:t>
            </a:r>
            <a:r>
              <a:rPr lang="en-ZA" sz="1400" dirty="0" smtClean="0">
                <a:solidFill>
                  <a:schemeClr val="tx1"/>
                </a:solidFill>
                <a:cs typeface="Times New Roman" panose="02020603050405020304" pitchFamily="18" charset="0"/>
              </a:rPr>
              <a:t> </a:t>
            </a:r>
            <a:r>
              <a:rPr lang="en-ZA" sz="1400" dirty="0">
                <a:solidFill>
                  <a:schemeClr val="tx1"/>
                </a:solidFill>
                <a:cs typeface="Times New Roman" panose="02020603050405020304" pitchFamily="18" charset="0"/>
              </a:rPr>
              <a:t>– GDARD to fund the full feasibility study of the precinct </a:t>
            </a:r>
            <a:r>
              <a:rPr lang="en-ZA" sz="1400" dirty="0" smtClean="0">
                <a:solidFill>
                  <a:schemeClr val="tx1"/>
                </a:solidFill>
                <a:cs typeface="Times New Roman" panose="02020603050405020304" pitchFamily="18" charset="0"/>
              </a:rPr>
              <a:t>plan</a:t>
            </a:r>
            <a:endParaRPr lang="en-ZA" sz="1400" dirty="0">
              <a:solidFill>
                <a:schemeClr val="tx1"/>
              </a:solidFill>
              <a:cs typeface="Times New Roman" panose="02020603050405020304" pitchFamily="18" charset="0"/>
            </a:endParaRPr>
          </a:p>
        </p:txBody>
      </p:sp>
      <p:sp>
        <p:nvSpPr>
          <p:cNvPr id="14" name="Rounded Rectangle 13"/>
          <p:cNvSpPr/>
          <p:nvPr/>
        </p:nvSpPr>
        <p:spPr>
          <a:xfrm>
            <a:off x="3090931" y="2537138"/>
            <a:ext cx="4739424" cy="2099256"/>
          </a:xfrm>
          <a:prstGeom prst="roundRect">
            <a:avLst/>
          </a:prstGeom>
          <a:solidFill>
            <a:schemeClr val="bg1"/>
          </a:solidFill>
          <a:ln cmpd="sng">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lang="en-ZA" sz="1400" b="1" dirty="0">
                <a:solidFill>
                  <a:schemeClr val="tx1"/>
                </a:solidFill>
                <a:cs typeface="Times New Roman" panose="02020603050405020304" pitchFamily="18" charset="0"/>
              </a:rPr>
              <a:t>Status Quo </a:t>
            </a:r>
            <a:r>
              <a:rPr lang="en-ZA" sz="1400" dirty="0">
                <a:solidFill>
                  <a:schemeClr val="tx1"/>
                </a:solidFill>
                <a:cs typeface="Times New Roman" panose="02020603050405020304" pitchFamily="18" charset="0"/>
              </a:rPr>
              <a:t>–</a:t>
            </a:r>
            <a:r>
              <a:rPr lang="en-ZA" sz="1400" b="1" dirty="0">
                <a:solidFill>
                  <a:schemeClr val="tx1"/>
                </a:solidFill>
                <a:cs typeface="Times New Roman" panose="02020603050405020304" pitchFamily="18" charset="0"/>
              </a:rPr>
              <a:t> </a:t>
            </a:r>
            <a:r>
              <a:rPr lang="en-ZA" sz="1400" dirty="0" smtClean="0">
                <a:solidFill>
                  <a:schemeClr val="tx1"/>
                </a:solidFill>
                <a:cs typeface="Times New Roman" panose="02020603050405020304" pitchFamily="18" charset="0"/>
              </a:rPr>
              <a:t>Feasibility Study has been finalised and letter to solicit views and recommendations from Treasury  has been issued.</a:t>
            </a:r>
          </a:p>
          <a:p>
            <a:endParaRPr lang="en-ZA" sz="1400" dirty="0">
              <a:solidFill>
                <a:schemeClr val="tx1"/>
              </a:solidFill>
              <a:cs typeface="Times New Roman" panose="02020603050405020304" pitchFamily="18" charset="0"/>
            </a:endParaRPr>
          </a:p>
          <a:p>
            <a:pPr marL="180975" indent="-180975">
              <a:buFont typeface="Arial" panose="020B0604020202020204" pitchFamily="34" charset="0"/>
              <a:buChar char="•"/>
            </a:pPr>
            <a:r>
              <a:rPr lang="en-ZA" sz="1400" b="1" dirty="0">
                <a:solidFill>
                  <a:schemeClr val="tx1"/>
                </a:solidFill>
                <a:cs typeface="Times New Roman" panose="02020603050405020304" pitchFamily="18" charset="0"/>
              </a:rPr>
              <a:t>Challenges</a:t>
            </a:r>
            <a:r>
              <a:rPr lang="en-ZA" sz="1400" dirty="0">
                <a:solidFill>
                  <a:schemeClr val="tx1"/>
                </a:solidFill>
                <a:cs typeface="Times New Roman" panose="02020603050405020304" pitchFamily="18" charset="0"/>
              </a:rPr>
              <a:t> – </a:t>
            </a:r>
            <a:r>
              <a:rPr lang="en-ZA" sz="1400" dirty="0" smtClean="0">
                <a:solidFill>
                  <a:schemeClr val="tx1"/>
                </a:solidFill>
                <a:cs typeface="Times New Roman" panose="02020603050405020304" pitchFamily="18" charset="0"/>
              </a:rPr>
              <a:t>Funding</a:t>
            </a:r>
          </a:p>
          <a:p>
            <a:endParaRPr lang="en-ZA" sz="1400" dirty="0">
              <a:solidFill>
                <a:schemeClr val="tx1"/>
              </a:solidFill>
              <a:cs typeface="Times New Roman" panose="02020603050405020304" pitchFamily="18" charset="0"/>
            </a:endParaRPr>
          </a:p>
          <a:p>
            <a:pPr marL="180975" indent="-180975">
              <a:lnSpc>
                <a:spcPct val="100000"/>
              </a:lnSpc>
              <a:buFont typeface="Arial" panose="020B0604020202020204" pitchFamily="34" charset="0"/>
              <a:buChar char="•"/>
            </a:pPr>
            <a:r>
              <a:rPr lang="en-ZA" sz="1400" b="1" dirty="0">
                <a:solidFill>
                  <a:schemeClr val="tx1"/>
                </a:solidFill>
                <a:cs typeface="Times New Roman" panose="02020603050405020304" pitchFamily="18" charset="0"/>
              </a:rPr>
              <a:t>Interventions</a:t>
            </a:r>
            <a:r>
              <a:rPr lang="en-ZA" sz="1400" dirty="0">
                <a:solidFill>
                  <a:schemeClr val="tx1"/>
                </a:solidFill>
                <a:cs typeface="Times New Roman" panose="02020603050405020304" pitchFamily="18" charset="0"/>
              </a:rPr>
              <a:t> – Provincial and National departments to assist with funding towards a full feasibility study to be conducted on the earmarked properties of the precinct plan</a:t>
            </a:r>
          </a:p>
        </p:txBody>
      </p:sp>
      <p:sp>
        <p:nvSpPr>
          <p:cNvPr id="18" name="Rounded Rectangle 17"/>
          <p:cNvSpPr/>
          <p:nvPr/>
        </p:nvSpPr>
        <p:spPr>
          <a:xfrm>
            <a:off x="3116688" y="4971246"/>
            <a:ext cx="5859887" cy="1764405"/>
          </a:xfrm>
          <a:prstGeom prst="roundRect">
            <a:avLst/>
          </a:prstGeom>
          <a:solidFill>
            <a:schemeClr val="bg1"/>
          </a:solidFill>
          <a:ln cmpd="sng">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lang="en-ZA" sz="1400" b="1" dirty="0">
                <a:solidFill>
                  <a:schemeClr val="tx1"/>
                </a:solidFill>
                <a:cs typeface="Times New Roman" panose="02020603050405020304" pitchFamily="18" charset="0"/>
              </a:rPr>
              <a:t>Status Quo </a:t>
            </a:r>
            <a:r>
              <a:rPr lang="en-ZA" sz="1400" dirty="0">
                <a:solidFill>
                  <a:schemeClr val="tx1"/>
                </a:solidFill>
                <a:cs typeface="Times New Roman" panose="02020603050405020304" pitchFamily="18" charset="0"/>
              </a:rPr>
              <a:t>–</a:t>
            </a:r>
            <a:r>
              <a:rPr lang="en-ZA" sz="1400" b="1" dirty="0">
                <a:solidFill>
                  <a:schemeClr val="tx1"/>
                </a:solidFill>
                <a:cs typeface="Times New Roman" panose="02020603050405020304" pitchFamily="18" charset="0"/>
              </a:rPr>
              <a:t> </a:t>
            </a:r>
            <a:r>
              <a:rPr lang="en-ZA" sz="1400" dirty="0">
                <a:solidFill>
                  <a:schemeClr val="tx1"/>
                </a:solidFill>
                <a:cs typeface="Times New Roman" panose="02020603050405020304" pitchFamily="18" charset="0"/>
              </a:rPr>
              <a:t>Awaiting sewer connection from </a:t>
            </a:r>
            <a:r>
              <a:rPr lang="en-ZA" sz="1400" dirty="0" smtClean="0">
                <a:solidFill>
                  <a:schemeClr val="tx1"/>
                </a:solidFill>
                <a:cs typeface="Times New Roman" panose="02020603050405020304" pitchFamily="18" charset="0"/>
              </a:rPr>
              <a:t>ERWAT</a:t>
            </a:r>
          </a:p>
          <a:p>
            <a:endParaRPr lang="en-ZA" sz="1400" dirty="0">
              <a:solidFill>
                <a:schemeClr val="tx1"/>
              </a:solidFill>
              <a:cs typeface="Times New Roman" panose="02020603050405020304" pitchFamily="18" charset="0"/>
            </a:endParaRPr>
          </a:p>
          <a:p>
            <a:pPr marL="180975" indent="-180975">
              <a:buFont typeface="Arial" panose="020B0604020202020204" pitchFamily="34" charset="0"/>
              <a:buChar char="•"/>
            </a:pPr>
            <a:r>
              <a:rPr lang="en-ZA" sz="1400" b="1" dirty="0">
                <a:solidFill>
                  <a:schemeClr val="tx1"/>
                </a:solidFill>
                <a:cs typeface="Times New Roman" panose="02020603050405020304" pitchFamily="18" charset="0"/>
              </a:rPr>
              <a:t>Challenges</a:t>
            </a:r>
            <a:r>
              <a:rPr lang="en-ZA" sz="1400" dirty="0">
                <a:solidFill>
                  <a:schemeClr val="tx1"/>
                </a:solidFill>
                <a:cs typeface="Times New Roman" panose="02020603050405020304" pitchFamily="18" charset="0"/>
              </a:rPr>
              <a:t> – Internal and External Bulk services </a:t>
            </a:r>
            <a:r>
              <a:rPr lang="en-ZA" sz="1400" dirty="0" smtClean="0">
                <a:solidFill>
                  <a:schemeClr val="tx1"/>
                </a:solidFill>
                <a:cs typeface="Times New Roman" panose="02020603050405020304" pitchFamily="18" charset="0"/>
              </a:rPr>
              <a:t>availability</a:t>
            </a:r>
          </a:p>
          <a:p>
            <a:endParaRPr lang="en-ZA" sz="1400" dirty="0">
              <a:solidFill>
                <a:schemeClr val="tx1"/>
              </a:solidFill>
              <a:cs typeface="Times New Roman" panose="02020603050405020304" pitchFamily="18" charset="0"/>
            </a:endParaRPr>
          </a:p>
          <a:p>
            <a:pPr marL="180975" indent="-180975">
              <a:buFont typeface="Arial" panose="020B0604020202020204" pitchFamily="34" charset="0"/>
              <a:buChar char="•"/>
            </a:pPr>
            <a:r>
              <a:rPr lang="en-ZA" sz="1400" b="1" dirty="0">
                <a:solidFill>
                  <a:schemeClr val="tx1"/>
                </a:solidFill>
                <a:cs typeface="Times New Roman" panose="02020603050405020304" pitchFamily="18" charset="0"/>
              </a:rPr>
              <a:t>Interventions</a:t>
            </a:r>
            <a:r>
              <a:rPr lang="en-ZA" sz="1400" dirty="0">
                <a:solidFill>
                  <a:schemeClr val="tx1"/>
                </a:solidFill>
                <a:cs typeface="Times New Roman" panose="02020603050405020304" pitchFamily="18" charset="0"/>
              </a:rPr>
              <a:t> – Office of the Premier to convene a meeting between the district, ERWAT and the developer</a:t>
            </a:r>
            <a:endParaRPr lang="en-ZA" sz="1400" b="1" dirty="0">
              <a:solidFill>
                <a:schemeClr val="tx1"/>
              </a:solidFill>
              <a:cs typeface="Times New Roman" panose="02020603050405020304" pitchFamily="18" charset="0"/>
            </a:endParaRPr>
          </a:p>
        </p:txBody>
      </p:sp>
      <p:sp>
        <p:nvSpPr>
          <p:cNvPr id="19" name="AutoShape 20"/>
          <p:cNvSpPr>
            <a:spLocks noChangeArrowheads="1"/>
          </p:cNvSpPr>
          <p:nvPr/>
        </p:nvSpPr>
        <p:spPr bwMode="auto">
          <a:xfrm>
            <a:off x="2428741" y="3477294"/>
            <a:ext cx="609600" cy="228600"/>
          </a:xfrm>
          <a:prstGeom prst="rightArrow">
            <a:avLst>
              <a:gd name="adj1" fmla="val 50000"/>
              <a:gd name="adj2" fmla="val 66667"/>
            </a:avLst>
          </a:prstGeom>
          <a:solidFill>
            <a:srgbClr val="FFC000"/>
          </a:solidFill>
          <a:ln w="9525">
            <a:solidFill>
              <a:schemeClr val="tx1"/>
            </a:solidFill>
            <a:miter lim="800000"/>
            <a:headEnd/>
            <a:tailEnd/>
          </a:ln>
          <a:effectLst/>
        </p:spPr>
        <p:txBody>
          <a:bodyPr wrap="none" anchor="ctr"/>
          <a:lstStyle/>
          <a:p>
            <a:endParaRPr lang="en-ZA"/>
          </a:p>
        </p:txBody>
      </p:sp>
      <p:sp>
        <p:nvSpPr>
          <p:cNvPr id="21" name="AutoShape 20"/>
          <p:cNvSpPr>
            <a:spLocks noChangeArrowheads="1"/>
          </p:cNvSpPr>
          <p:nvPr/>
        </p:nvSpPr>
        <p:spPr bwMode="auto">
          <a:xfrm>
            <a:off x="2428741" y="5615188"/>
            <a:ext cx="609600" cy="228600"/>
          </a:xfrm>
          <a:prstGeom prst="rightArrow">
            <a:avLst>
              <a:gd name="adj1" fmla="val 50000"/>
              <a:gd name="adj2" fmla="val 66667"/>
            </a:avLst>
          </a:prstGeom>
          <a:solidFill>
            <a:srgbClr val="FFC000"/>
          </a:solidFill>
          <a:ln w="9525">
            <a:solidFill>
              <a:schemeClr val="tx1"/>
            </a:solidFill>
            <a:miter lim="800000"/>
            <a:headEnd/>
            <a:tailEnd/>
          </a:ln>
          <a:effectLst/>
        </p:spPr>
        <p:txBody>
          <a:bodyPr wrap="none" anchor="ctr"/>
          <a:lstStyle/>
          <a:p>
            <a:endParaRPr lang="en-ZA"/>
          </a:p>
        </p:txBody>
      </p:sp>
      <p:sp>
        <p:nvSpPr>
          <p:cNvPr id="5" name="Rounded Rectangle 4"/>
          <p:cNvSpPr/>
          <p:nvPr/>
        </p:nvSpPr>
        <p:spPr>
          <a:xfrm>
            <a:off x="90153" y="734096"/>
            <a:ext cx="2253802" cy="1661376"/>
          </a:xfrm>
          <a:prstGeom prst="round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cs typeface="Times New Roman" panose="02020603050405020304" pitchFamily="18" charset="0"/>
              </a:rPr>
              <a:t>1.</a:t>
            </a:r>
            <a:br>
              <a:rPr lang="en-ZA" sz="1600" b="1" dirty="0">
                <a:solidFill>
                  <a:schemeClr val="tx1"/>
                </a:solidFill>
                <a:cs typeface="Times New Roman" panose="02020603050405020304" pitchFamily="18" charset="0"/>
              </a:rPr>
            </a:br>
            <a:r>
              <a:rPr lang="en-ZA" sz="1600" b="1" u="sng" dirty="0">
                <a:solidFill>
                  <a:schemeClr val="tx1"/>
                </a:solidFill>
                <a:cs typeface="Times New Roman" panose="02020603050405020304" pitchFamily="18" charset="0"/>
              </a:rPr>
              <a:t>Doornkuil</a:t>
            </a:r>
          </a:p>
        </p:txBody>
      </p:sp>
      <p:sp>
        <p:nvSpPr>
          <p:cNvPr id="23" name="Rounded Rectangle 22"/>
          <p:cNvSpPr/>
          <p:nvPr/>
        </p:nvSpPr>
        <p:spPr>
          <a:xfrm>
            <a:off x="100886" y="2676659"/>
            <a:ext cx="2253802" cy="1933978"/>
          </a:xfrm>
          <a:prstGeom prst="round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cs typeface="Times New Roman" panose="02020603050405020304" pitchFamily="18" charset="0"/>
              </a:rPr>
              <a:t>2.</a:t>
            </a:r>
          </a:p>
          <a:p>
            <a:pPr algn="ctr"/>
            <a:r>
              <a:rPr lang="en-ZA" sz="1600" b="1" u="sng" dirty="0">
                <a:solidFill>
                  <a:schemeClr val="tx1"/>
                </a:solidFill>
                <a:cs typeface="Times New Roman" panose="02020603050405020304" pitchFamily="18" charset="0"/>
              </a:rPr>
              <a:t>Fresh Produce Market</a:t>
            </a:r>
          </a:p>
        </p:txBody>
      </p:sp>
      <p:sp>
        <p:nvSpPr>
          <p:cNvPr id="24" name="Rounded Rectangle 23"/>
          <p:cNvSpPr/>
          <p:nvPr/>
        </p:nvSpPr>
        <p:spPr>
          <a:xfrm>
            <a:off x="111618" y="4932609"/>
            <a:ext cx="2253802" cy="1788018"/>
          </a:xfrm>
          <a:prstGeom prst="round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cs typeface="Times New Roman" panose="02020603050405020304" pitchFamily="18" charset="0"/>
              </a:rPr>
              <a:t>3.</a:t>
            </a:r>
          </a:p>
          <a:p>
            <a:pPr algn="ctr"/>
            <a:r>
              <a:rPr lang="en-ZA" sz="1600" b="1" u="sng" dirty="0">
                <a:solidFill>
                  <a:schemeClr val="tx1"/>
                </a:solidFill>
                <a:cs typeface="Times New Roman" panose="02020603050405020304" pitchFamily="18" charset="0"/>
              </a:rPr>
              <a:t>Graceview Industrial Park</a:t>
            </a:r>
          </a:p>
        </p:txBody>
      </p:sp>
      <p:pic>
        <p:nvPicPr>
          <p:cNvPr id="25" name="Picture 11" descr="C:\Users\HermanS\Documents\GroupWise\image pg4-17.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0507" y="2601533"/>
            <a:ext cx="1099734" cy="2034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17362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2"/>
          <p:cNvSpPr txBox="1">
            <a:spLocks/>
          </p:cNvSpPr>
          <p:nvPr/>
        </p:nvSpPr>
        <p:spPr bwMode="auto">
          <a:xfrm>
            <a:off x="2884868" y="927279"/>
            <a:ext cx="6143222" cy="1545464"/>
          </a:xfrm>
          <a:prstGeom prst="rect">
            <a:avLst/>
          </a:prstGeom>
        </p:spPr>
        <p:txBody>
          <a:bodyPr lIns="0" tIns="0" rIns="0" bIns="0"/>
          <a:lst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a:lstStyle>
          <a:p>
            <a:pPr marL="541308" lvl="3" indent="0">
              <a:buNone/>
            </a:pPr>
            <a:endParaRPr lang="en-ZA" sz="1600" dirty="0"/>
          </a:p>
        </p:txBody>
      </p:sp>
      <p:sp>
        <p:nvSpPr>
          <p:cNvPr id="11" name="Title 1"/>
          <p:cNvSpPr>
            <a:spLocks noGrp="1"/>
          </p:cNvSpPr>
          <p:nvPr>
            <p:ph type="title"/>
          </p:nvPr>
        </p:nvSpPr>
        <p:spPr>
          <a:xfrm>
            <a:off x="167424" y="138266"/>
            <a:ext cx="8809151" cy="467041"/>
          </a:xfrm>
          <a:solidFill>
            <a:schemeClr val="bg1"/>
          </a:solidFill>
        </p:spPr>
        <p:txBody>
          <a:bodyPr>
            <a:noAutofit/>
          </a:bodyPr>
          <a:lstStyle/>
          <a:p>
            <a:r>
              <a:rPr lang="en-ZA" sz="2400" b="1" dirty="0" smtClean="0"/>
              <a:t>Our Priority Projects 2019/20 (Southern Corridor)</a:t>
            </a:r>
            <a:endParaRPr lang="nl-NL" sz="2400" b="1" dirty="0" smtClean="0"/>
          </a:p>
        </p:txBody>
      </p:sp>
      <p:sp>
        <p:nvSpPr>
          <p:cNvPr id="12" name="AutoShape 20"/>
          <p:cNvSpPr>
            <a:spLocks noChangeArrowheads="1"/>
          </p:cNvSpPr>
          <p:nvPr/>
        </p:nvSpPr>
        <p:spPr bwMode="auto">
          <a:xfrm>
            <a:off x="2405130" y="1457458"/>
            <a:ext cx="609600" cy="228600"/>
          </a:xfrm>
          <a:prstGeom prst="rightArrow">
            <a:avLst>
              <a:gd name="adj1" fmla="val 50000"/>
              <a:gd name="adj2" fmla="val 66667"/>
            </a:avLst>
          </a:prstGeom>
          <a:solidFill>
            <a:srgbClr val="FFC000"/>
          </a:solidFill>
          <a:ln w="9525">
            <a:solidFill>
              <a:schemeClr val="tx1"/>
            </a:solidFill>
            <a:miter lim="800000"/>
            <a:headEnd/>
            <a:tailEnd/>
          </a:ln>
          <a:effectLst/>
        </p:spPr>
        <p:txBody>
          <a:bodyPr wrap="none" anchor="ctr"/>
          <a:lstStyle/>
          <a:p>
            <a:endParaRPr lang="en-ZA"/>
          </a:p>
        </p:txBody>
      </p:sp>
      <p:sp>
        <p:nvSpPr>
          <p:cNvPr id="3" name="Rounded Rectangle 2"/>
          <p:cNvSpPr/>
          <p:nvPr/>
        </p:nvSpPr>
        <p:spPr>
          <a:xfrm>
            <a:off x="3078051" y="721217"/>
            <a:ext cx="5859887" cy="1700011"/>
          </a:xfrm>
          <a:prstGeom prst="roundRect">
            <a:avLst/>
          </a:prstGeom>
          <a:solidFill>
            <a:schemeClr val="bg1"/>
          </a:solidFill>
          <a:ln cmpd="sng">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lang="en-ZA" sz="1400" b="1" dirty="0">
                <a:solidFill>
                  <a:schemeClr val="tx1"/>
                </a:solidFill>
                <a:cs typeface="Times New Roman" panose="02020603050405020304" pitchFamily="18" charset="0"/>
              </a:rPr>
              <a:t>Status Quo </a:t>
            </a:r>
            <a:r>
              <a:rPr lang="en-ZA" sz="1400" dirty="0">
                <a:solidFill>
                  <a:schemeClr val="tx1"/>
                </a:solidFill>
                <a:cs typeface="Times New Roman" panose="02020603050405020304" pitchFamily="18" charset="0"/>
              </a:rPr>
              <a:t>–</a:t>
            </a:r>
            <a:r>
              <a:rPr lang="en-ZA" sz="1400" b="1" dirty="0">
                <a:solidFill>
                  <a:schemeClr val="tx1"/>
                </a:solidFill>
                <a:cs typeface="Times New Roman" panose="02020603050405020304" pitchFamily="18" charset="0"/>
              </a:rPr>
              <a:t> </a:t>
            </a:r>
            <a:r>
              <a:rPr lang="en-ZA" sz="1400" dirty="0">
                <a:solidFill>
                  <a:schemeClr val="tx1"/>
                </a:solidFill>
                <a:cs typeface="Times New Roman" panose="02020603050405020304" pitchFamily="18" charset="0"/>
              </a:rPr>
              <a:t>The Projects Requires feasibility </a:t>
            </a:r>
            <a:r>
              <a:rPr lang="en-ZA" sz="1400" dirty="0" smtClean="0">
                <a:solidFill>
                  <a:schemeClr val="tx1"/>
                </a:solidFill>
                <a:cs typeface="Times New Roman" panose="02020603050405020304" pitchFamily="18" charset="0"/>
              </a:rPr>
              <a:t>study</a:t>
            </a:r>
          </a:p>
          <a:p>
            <a:pPr marL="180975" indent="-180975"/>
            <a:endParaRPr lang="en-ZA" sz="1400" dirty="0">
              <a:solidFill>
                <a:schemeClr val="tx1"/>
              </a:solidFill>
              <a:cs typeface="Times New Roman" panose="02020603050405020304" pitchFamily="18" charset="0"/>
            </a:endParaRPr>
          </a:p>
          <a:p>
            <a:pPr marL="180975" indent="-180975">
              <a:buFont typeface="Arial" panose="020B0604020202020204" pitchFamily="34" charset="0"/>
              <a:buChar char="•"/>
            </a:pPr>
            <a:r>
              <a:rPr lang="en-ZA" sz="1400" b="1" dirty="0">
                <a:solidFill>
                  <a:schemeClr val="tx1"/>
                </a:solidFill>
                <a:cs typeface="Times New Roman" panose="02020603050405020304" pitchFamily="18" charset="0"/>
              </a:rPr>
              <a:t>Challenges</a:t>
            </a:r>
            <a:r>
              <a:rPr lang="en-ZA" sz="1400" dirty="0">
                <a:solidFill>
                  <a:schemeClr val="tx1"/>
                </a:solidFill>
                <a:cs typeface="Times New Roman" panose="02020603050405020304" pitchFamily="18" charset="0"/>
              </a:rPr>
              <a:t> – Availability of </a:t>
            </a:r>
            <a:r>
              <a:rPr lang="en-ZA" sz="1400" dirty="0" smtClean="0">
                <a:solidFill>
                  <a:schemeClr val="tx1"/>
                </a:solidFill>
                <a:cs typeface="Times New Roman" panose="02020603050405020304" pitchFamily="18" charset="0"/>
              </a:rPr>
              <a:t>Funding</a:t>
            </a:r>
          </a:p>
          <a:p>
            <a:pPr marL="180975" indent="-180975"/>
            <a:endParaRPr lang="en-ZA" sz="1400" dirty="0">
              <a:solidFill>
                <a:schemeClr val="tx1"/>
              </a:solidFill>
              <a:cs typeface="Times New Roman" panose="02020603050405020304" pitchFamily="18" charset="0"/>
            </a:endParaRPr>
          </a:p>
          <a:p>
            <a:pPr marL="180975" indent="-180975">
              <a:lnSpc>
                <a:spcPct val="100000"/>
              </a:lnSpc>
              <a:buFont typeface="Arial" panose="020B0604020202020204" pitchFamily="34" charset="0"/>
              <a:buChar char="•"/>
            </a:pPr>
            <a:r>
              <a:rPr lang="en-ZA" sz="1400" b="1" dirty="0">
                <a:solidFill>
                  <a:schemeClr val="tx1"/>
                </a:solidFill>
                <a:cs typeface="Times New Roman" panose="02020603050405020304" pitchFamily="18" charset="0"/>
              </a:rPr>
              <a:t>Interventions</a:t>
            </a:r>
            <a:r>
              <a:rPr lang="en-ZA" sz="1400" dirty="0">
                <a:solidFill>
                  <a:schemeClr val="tx1"/>
                </a:solidFill>
                <a:cs typeface="Times New Roman" panose="02020603050405020304" pitchFamily="18" charset="0"/>
              </a:rPr>
              <a:t> – Department of Economic Development (DED) to assist with funds towards the required feasibility study</a:t>
            </a:r>
          </a:p>
        </p:txBody>
      </p:sp>
      <p:sp>
        <p:nvSpPr>
          <p:cNvPr id="14" name="Rounded Rectangle 13"/>
          <p:cNvSpPr/>
          <p:nvPr/>
        </p:nvSpPr>
        <p:spPr>
          <a:xfrm>
            <a:off x="3090930" y="2678806"/>
            <a:ext cx="5847007" cy="1777284"/>
          </a:xfrm>
          <a:prstGeom prst="roundRect">
            <a:avLst/>
          </a:prstGeom>
          <a:solidFill>
            <a:schemeClr val="bg1"/>
          </a:solidFill>
          <a:ln cmpd="sng">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nSpc>
                <a:spcPct val="100000"/>
              </a:lnSpc>
              <a:buFont typeface="Arial" panose="020B0604020202020204" pitchFamily="34" charset="0"/>
              <a:buChar char="•"/>
            </a:pPr>
            <a:r>
              <a:rPr lang="en-ZA" sz="1400" b="1" dirty="0">
                <a:solidFill>
                  <a:schemeClr val="tx1"/>
                </a:solidFill>
                <a:cs typeface="Times New Roman" panose="02020603050405020304" pitchFamily="18" charset="0"/>
              </a:rPr>
              <a:t>Status Quo </a:t>
            </a:r>
            <a:r>
              <a:rPr lang="en-ZA" sz="1400" dirty="0">
                <a:solidFill>
                  <a:schemeClr val="tx1"/>
                </a:solidFill>
                <a:cs typeface="Times New Roman" panose="02020603050405020304" pitchFamily="18" charset="0"/>
              </a:rPr>
              <a:t>–</a:t>
            </a:r>
            <a:r>
              <a:rPr lang="en-ZA" sz="1400" b="1" dirty="0">
                <a:solidFill>
                  <a:schemeClr val="tx1"/>
                </a:solidFill>
                <a:cs typeface="Times New Roman" panose="02020603050405020304" pitchFamily="18" charset="0"/>
              </a:rPr>
              <a:t> </a:t>
            </a:r>
            <a:r>
              <a:rPr lang="en-ZA" sz="1400" dirty="0">
                <a:solidFill>
                  <a:schemeClr val="tx1"/>
                </a:solidFill>
                <a:cs typeface="Times New Roman" panose="02020603050405020304" pitchFamily="18" charset="0"/>
              </a:rPr>
              <a:t>Department of Rural Development &amp; Land Reform has availed funding for feasibility </a:t>
            </a:r>
            <a:r>
              <a:rPr lang="en-ZA" sz="1400" dirty="0" smtClean="0">
                <a:solidFill>
                  <a:schemeClr val="tx1"/>
                </a:solidFill>
                <a:cs typeface="Times New Roman" panose="02020603050405020304" pitchFamily="18" charset="0"/>
              </a:rPr>
              <a:t>study</a:t>
            </a:r>
          </a:p>
          <a:p>
            <a:pPr>
              <a:lnSpc>
                <a:spcPct val="100000"/>
              </a:lnSpc>
            </a:pPr>
            <a:endParaRPr lang="en-ZA" sz="1400" dirty="0">
              <a:solidFill>
                <a:schemeClr val="tx1"/>
              </a:solidFill>
              <a:cs typeface="Times New Roman" panose="02020603050405020304" pitchFamily="18" charset="0"/>
            </a:endParaRPr>
          </a:p>
          <a:p>
            <a:pPr marL="180975" indent="-180975">
              <a:lnSpc>
                <a:spcPct val="100000"/>
              </a:lnSpc>
              <a:buFont typeface="Arial" panose="020B0604020202020204" pitchFamily="34" charset="0"/>
              <a:buChar char="•"/>
            </a:pPr>
            <a:r>
              <a:rPr lang="en-ZA" sz="1400" b="1" dirty="0">
                <a:solidFill>
                  <a:schemeClr val="tx1"/>
                </a:solidFill>
                <a:cs typeface="Times New Roman" panose="02020603050405020304" pitchFamily="18" charset="0"/>
              </a:rPr>
              <a:t>Challenges</a:t>
            </a:r>
            <a:r>
              <a:rPr lang="en-ZA" sz="1400" dirty="0">
                <a:solidFill>
                  <a:schemeClr val="tx1"/>
                </a:solidFill>
                <a:cs typeface="Times New Roman" panose="02020603050405020304" pitchFamily="18" charset="0"/>
              </a:rPr>
              <a:t> – </a:t>
            </a:r>
            <a:r>
              <a:rPr lang="en-ZA" sz="1400" dirty="0" smtClean="0">
                <a:solidFill>
                  <a:schemeClr val="tx1"/>
                </a:solidFill>
                <a:cs typeface="Times New Roman" panose="02020603050405020304" pitchFamily="18" charset="0"/>
              </a:rPr>
              <a:t>N/A</a:t>
            </a:r>
          </a:p>
          <a:p>
            <a:pPr>
              <a:lnSpc>
                <a:spcPct val="100000"/>
              </a:lnSpc>
            </a:pPr>
            <a:endParaRPr lang="en-ZA" sz="1400" dirty="0">
              <a:solidFill>
                <a:schemeClr val="tx1"/>
              </a:solidFill>
              <a:cs typeface="Times New Roman" panose="02020603050405020304" pitchFamily="18" charset="0"/>
            </a:endParaRPr>
          </a:p>
          <a:p>
            <a:pPr marL="180975" indent="-180975">
              <a:lnSpc>
                <a:spcPct val="100000"/>
              </a:lnSpc>
              <a:buFont typeface="Arial" panose="020B0604020202020204" pitchFamily="34" charset="0"/>
              <a:buChar char="•"/>
            </a:pPr>
            <a:r>
              <a:rPr lang="en-ZA" sz="1400" b="1" dirty="0">
                <a:solidFill>
                  <a:schemeClr val="tx1"/>
                </a:solidFill>
                <a:cs typeface="Times New Roman" panose="02020603050405020304" pitchFamily="18" charset="0"/>
              </a:rPr>
              <a:t>Interventions</a:t>
            </a:r>
            <a:r>
              <a:rPr lang="en-ZA" sz="1400" dirty="0">
                <a:solidFill>
                  <a:schemeClr val="tx1"/>
                </a:solidFill>
                <a:cs typeface="Times New Roman" panose="02020603050405020304" pitchFamily="18" charset="0"/>
              </a:rPr>
              <a:t> – N/A</a:t>
            </a:r>
          </a:p>
        </p:txBody>
      </p:sp>
      <p:sp>
        <p:nvSpPr>
          <p:cNvPr id="18" name="Rounded Rectangle 17"/>
          <p:cNvSpPr/>
          <p:nvPr/>
        </p:nvSpPr>
        <p:spPr>
          <a:xfrm>
            <a:off x="3116688" y="4700790"/>
            <a:ext cx="4597757" cy="2060618"/>
          </a:xfrm>
          <a:prstGeom prst="roundRect">
            <a:avLst/>
          </a:prstGeom>
          <a:solidFill>
            <a:schemeClr val="bg1"/>
          </a:solidFill>
          <a:ln cmpd="sng">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nSpc>
                <a:spcPct val="100000"/>
              </a:lnSpc>
              <a:buFont typeface="Arial" panose="020B0604020202020204" pitchFamily="34" charset="0"/>
              <a:buChar char="•"/>
            </a:pPr>
            <a:r>
              <a:rPr lang="en-ZA" sz="1300" b="1" dirty="0">
                <a:solidFill>
                  <a:schemeClr val="tx1"/>
                </a:solidFill>
                <a:cs typeface="Times New Roman" panose="02020603050405020304" pitchFamily="18" charset="0"/>
              </a:rPr>
              <a:t>Status Quo </a:t>
            </a:r>
            <a:r>
              <a:rPr lang="en-ZA" sz="1300" dirty="0">
                <a:solidFill>
                  <a:schemeClr val="tx1"/>
                </a:solidFill>
                <a:cs typeface="Times New Roman" panose="02020603050405020304" pitchFamily="18" charset="0"/>
              </a:rPr>
              <a:t>–</a:t>
            </a:r>
            <a:r>
              <a:rPr lang="en-ZA" sz="1300" b="1" dirty="0">
                <a:solidFill>
                  <a:schemeClr val="tx1"/>
                </a:solidFill>
                <a:cs typeface="Times New Roman" panose="02020603050405020304" pitchFamily="18" charset="0"/>
              </a:rPr>
              <a:t> </a:t>
            </a:r>
            <a:r>
              <a:rPr lang="en-ZA" sz="1300" dirty="0" smtClean="0">
                <a:solidFill>
                  <a:schemeClr val="tx1"/>
                </a:solidFill>
                <a:cs typeface="Times New Roman" panose="02020603050405020304" pitchFamily="18" charset="0"/>
              </a:rPr>
              <a:t>Module six (6) is at 96% percent completion.</a:t>
            </a:r>
          </a:p>
          <a:p>
            <a:pPr>
              <a:lnSpc>
                <a:spcPct val="100000"/>
              </a:lnSpc>
            </a:pPr>
            <a:endParaRPr lang="en-ZA" sz="1300" dirty="0">
              <a:solidFill>
                <a:schemeClr val="tx1"/>
              </a:solidFill>
              <a:cs typeface="Times New Roman" panose="02020603050405020304" pitchFamily="18" charset="0"/>
            </a:endParaRPr>
          </a:p>
          <a:p>
            <a:pPr marL="180975" indent="-180975">
              <a:buFont typeface="Arial" panose="020B0604020202020204" pitchFamily="34" charset="0"/>
              <a:buChar char="•"/>
            </a:pPr>
            <a:r>
              <a:rPr lang="en-ZA" sz="1300" b="1" dirty="0">
                <a:solidFill>
                  <a:schemeClr val="tx1"/>
                </a:solidFill>
                <a:cs typeface="Times New Roman" panose="02020603050405020304" pitchFamily="18" charset="0"/>
              </a:rPr>
              <a:t>Challenges</a:t>
            </a:r>
            <a:r>
              <a:rPr lang="en-ZA" sz="1300" dirty="0">
                <a:solidFill>
                  <a:schemeClr val="tx1"/>
                </a:solidFill>
                <a:cs typeface="Times New Roman" panose="02020603050405020304" pitchFamily="18" charset="0"/>
              </a:rPr>
              <a:t> – Legal implications due to Environmental lobby groups taking action against the Municipal Manager and the Municipality for pollution of the water and river </a:t>
            </a:r>
            <a:r>
              <a:rPr lang="en-ZA" sz="1300" dirty="0" smtClean="0">
                <a:solidFill>
                  <a:schemeClr val="tx1"/>
                </a:solidFill>
                <a:cs typeface="Times New Roman" panose="02020603050405020304" pitchFamily="18" charset="0"/>
              </a:rPr>
              <a:t>systems</a:t>
            </a:r>
          </a:p>
          <a:p>
            <a:endParaRPr lang="en-ZA" sz="1300" dirty="0">
              <a:solidFill>
                <a:schemeClr val="tx1"/>
              </a:solidFill>
              <a:cs typeface="Times New Roman" panose="02020603050405020304" pitchFamily="18" charset="0"/>
            </a:endParaRPr>
          </a:p>
          <a:p>
            <a:pPr marL="180975" indent="-180975">
              <a:buFont typeface="Arial" panose="020B0604020202020204" pitchFamily="34" charset="0"/>
              <a:buChar char="•"/>
            </a:pPr>
            <a:r>
              <a:rPr lang="en-ZA" sz="1300" b="1" dirty="0">
                <a:solidFill>
                  <a:schemeClr val="tx1"/>
                </a:solidFill>
                <a:cs typeface="Times New Roman" panose="02020603050405020304" pitchFamily="18" charset="0"/>
              </a:rPr>
              <a:t>Interventions</a:t>
            </a:r>
            <a:r>
              <a:rPr lang="en-ZA" sz="1300" dirty="0">
                <a:solidFill>
                  <a:schemeClr val="tx1"/>
                </a:solidFill>
                <a:cs typeface="Times New Roman" panose="02020603050405020304" pitchFamily="18" charset="0"/>
              </a:rPr>
              <a:t> – Allocations of Powers and Functions to the District Municipality </a:t>
            </a:r>
            <a:endParaRPr lang="en-ZA" sz="1300" b="1" dirty="0">
              <a:solidFill>
                <a:schemeClr val="tx1"/>
              </a:solidFill>
              <a:cs typeface="Times New Roman" panose="02020603050405020304" pitchFamily="18" charset="0"/>
            </a:endParaRPr>
          </a:p>
        </p:txBody>
      </p:sp>
      <p:sp>
        <p:nvSpPr>
          <p:cNvPr id="19" name="AutoShape 20"/>
          <p:cNvSpPr>
            <a:spLocks noChangeArrowheads="1"/>
          </p:cNvSpPr>
          <p:nvPr/>
        </p:nvSpPr>
        <p:spPr bwMode="auto">
          <a:xfrm>
            <a:off x="2415863" y="3464415"/>
            <a:ext cx="609600" cy="228600"/>
          </a:xfrm>
          <a:prstGeom prst="rightArrow">
            <a:avLst>
              <a:gd name="adj1" fmla="val 50000"/>
              <a:gd name="adj2" fmla="val 66667"/>
            </a:avLst>
          </a:prstGeom>
          <a:solidFill>
            <a:srgbClr val="FFC000"/>
          </a:solidFill>
          <a:ln w="9525">
            <a:solidFill>
              <a:schemeClr val="tx1"/>
            </a:solidFill>
            <a:miter lim="800000"/>
            <a:headEnd/>
            <a:tailEnd/>
          </a:ln>
          <a:effectLst/>
        </p:spPr>
        <p:txBody>
          <a:bodyPr wrap="none" anchor="ctr"/>
          <a:lstStyle/>
          <a:p>
            <a:endParaRPr lang="en-ZA"/>
          </a:p>
        </p:txBody>
      </p:sp>
      <p:sp>
        <p:nvSpPr>
          <p:cNvPr id="21" name="AutoShape 20"/>
          <p:cNvSpPr>
            <a:spLocks noChangeArrowheads="1"/>
          </p:cNvSpPr>
          <p:nvPr/>
        </p:nvSpPr>
        <p:spPr bwMode="auto">
          <a:xfrm>
            <a:off x="2428741" y="5615188"/>
            <a:ext cx="609600" cy="228600"/>
          </a:xfrm>
          <a:prstGeom prst="rightArrow">
            <a:avLst>
              <a:gd name="adj1" fmla="val 50000"/>
              <a:gd name="adj2" fmla="val 66667"/>
            </a:avLst>
          </a:prstGeom>
          <a:solidFill>
            <a:srgbClr val="FFC000"/>
          </a:solidFill>
          <a:ln w="9525">
            <a:solidFill>
              <a:schemeClr val="tx1"/>
            </a:solidFill>
            <a:miter lim="800000"/>
            <a:headEnd/>
            <a:tailEnd/>
          </a:ln>
          <a:effectLst/>
        </p:spPr>
        <p:txBody>
          <a:bodyPr wrap="none" anchor="ctr"/>
          <a:lstStyle/>
          <a:p>
            <a:endParaRPr lang="en-ZA"/>
          </a:p>
        </p:txBody>
      </p:sp>
      <p:sp>
        <p:nvSpPr>
          <p:cNvPr id="5" name="Rounded Rectangle 4"/>
          <p:cNvSpPr/>
          <p:nvPr/>
        </p:nvSpPr>
        <p:spPr>
          <a:xfrm>
            <a:off x="90153" y="734096"/>
            <a:ext cx="2253802" cy="1674253"/>
          </a:xfrm>
          <a:prstGeom prst="round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smtClean="0">
                <a:solidFill>
                  <a:schemeClr val="tx1"/>
                </a:solidFill>
                <a:cs typeface="Times New Roman" panose="02020603050405020304" pitchFamily="18" charset="0"/>
              </a:rPr>
              <a:t>4.</a:t>
            </a:r>
          </a:p>
          <a:p>
            <a:pPr algn="ctr"/>
            <a:r>
              <a:rPr lang="en-ZA" sz="1600" b="1" u="sng" dirty="0" smtClean="0">
                <a:solidFill>
                  <a:schemeClr val="tx1"/>
                </a:solidFill>
                <a:cs typeface="Times New Roman" panose="02020603050405020304" pitchFamily="18" charset="0"/>
              </a:rPr>
              <a:t>Lesedi </a:t>
            </a:r>
            <a:r>
              <a:rPr lang="en-ZA" sz="1600" b="1" u="sng" dirty="0">
                <a:solidFill>
                  <a:schemeClr val="tx1"/>
                </a:solidFill>
                <a:cs typeface="Times New Roman" panose="02020603050405020304" pitchFamily="18" charset="0"/>
              </a:rPr>
              <a:t>Transit Hub</a:t>
            </a:r>
          </a:p>
        </p:txBody>
      </p:sp>
      <p:sp>
        <p:nvSpPr>
          <p:cNvPr id="23" name="Rounded Rectangle 22"/>
          <p:cNvSpPr/>
          <p:nvPr/>
        </p:nvSpPr>
        <p:spPr>
          <a:xfrm>
            <a:off x="100886" y="2676659"/>
            <a:ext cx="2253802" cy="1753674"/>
          </a:xfrm>
          <a:prstGeom prst="round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smtClean="0">
                <a:solidFill>
                  <a:schemeClr val="tx1"/>
                </a:solidFill>
                <a:cs typeface="Times New Roman" panose="02020603050405020304" pitchFamily="18" charset="0"/>
              </a:rPr>
              <a:t>5.</a:t>
            </a:r>
          </a:p>
          <a:p>
            <a:pPr algn="ctr"/>
            <a:r>
              <a:rPr lang="en-ZA" sz="1600" b="1" u="sng" dirty="0" smtClean="0">
                <a:solidFill>
                  <a:schemeClr val="tx1"/>
                </a:solidFill>
                <a:cs typeface="Times New Roman" panose="02020603050405020304" pitchFamily="18" charset="0"/>
              </a:rPr>
              <a:t>Langzeekoeigat </a:t>
            </a:r>
            <a:r>
              <a:rPr lang="en-ZA" sz="1600" b="1" u="sng" dirty="0">
                <a:solidFill>
                  <a:schemeClr val="tx1"/>
                </a:solidFill>
                <a:cs typeface="Times New Roman" panose="02020603050405020304" pitchFamily="18" charset="0"/>
              </a:rPr>
              <a:t>Precinct</a:t>
            </a:r>
          </a:p>
        </p:txBody>
      </p:sp>
      <p:sp>
        <p:nvSpPr>
          <p:cNvPr id="24" name="Rounded Rectangle 23"/>
          <p:cNvSpPr/>
          <p:nvPr/>
        </p:nvSpPr>
        <p:spPr>
          <a:xfrm>
            <a:off x="98739" y="4739424"/>
            <a:ext cx="2253802" cy="2009105"/>
          </a:xfrm>
          <a:prstGeom prst="round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smtClean="0">
                <a:solidFill>
                  <a:schemeClr val="tx1"/>
                </a:solidFill>
                <a:cs typeface="Times New Roman" panose="02020603050405020304" pitchFamily="18" charset="0"/>
              </a:rPr>
              <a:t>6.</a:t>
            </a:r>
            <a:endParaRPr lang="en-ZA" sz="1600" b="1" dirty="0">
              <a:solidFill>
                <a:schemeClr val="tx1"/>
              </a:solidFill>
              <a:cs typeface="Times New Roman" panose="02020603050405020304" pitchFamily="18" charset="0"/>
            </a:endParaRPr>
          </a:p>
          <a:p>
            <a:pPr algn="ctr"/>
            <a:r>
              <a:rPr lang="en-ZA" sz="1600" b="1" u="sng" dirty="0" smtClean="0">
                <a:solidFill>
                  <a:schemeClr val="tx1"/>
                </a:solidFill>
                <a:cs typeface="Times New Roman" panose="02020603050405020304" pitchFamily="18" charset="0"/>
              </a:rPr>
              <a:t>Sedibeng </a:t>
            </a:r>
            <a:r>
              <a:rPr lang="en-ZA" sz="1600" b="1" u="sng" dirty="0">
                <a:solidFill>
                  <a:schemeClr val="tx1"/>
                </a:solidFill>
                <a:cs typeface="Times New Roman" panose="02020603050405020304" pitchFamily="18" charset="0"/>
              </a:rPr>
              <a:t>Regional Sewer Scheme (SRSS)</a:t>
            </a: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791717" y="4700788"/>
            <a:ext cx="1352283" cy="2060619"/>
          </a:xfrm>
          <a:prstGeom prst="rect">
            <a:avLst/>
          </a:prstGeom>
        </p:spPr>
      </p:pic>
    </p:spTree>
    <p:extLst>
      <p:ext uri="{BB962C8B-B14F-4D97-AF65-F5344CB8AC3E}">
        <p14:creationId xmlns:p14="http://schemas.microsoft.com/office/powerpoint/2010/main" val="1446855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2"/>
          <p:cNvSpPr txBox="1">
            <a:spLocks/>
          </p:cNvSpPr>
          <p:nvPr/>
        </p:nvSpPr>
        <p:spPr bwMode="auto">
          <a:xfrm>
            <a:off x="2884868" y="927279"/>
            <a:ext cx="6143222" cy="1545464"/>
          </a:xfrm>
          <a:prstGeom prst="rect">
            <a:avLst/>
          </a:prstGeom>
        </p:spPr>
        <p:txBody>
          <a:bodyPr lIns="0" tIns="0" rIns="0" bIns="0"/>
          <a:lst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a:lstStyle>
          <a:p>
            <a:pPr marL="541308" lvl="3" indent="0">
              <a:buNone/>
            </a:pPr>
            <a:endParaRPr lang="en-ZA" sz="1600" dirty="0"/>
          </a:p>
        </p:txBody>
      </p:sp>
      <p:sp>
        <p:nvSpPr>
          <p:cNvPr id="11" name="Title 1"/>
          <p:cNvSpPr>
            <a:spLocks noGrp="1"/>
          </p:cNvSpPr>
          <p:nvPr>
            <p:ph type="title"/>
          </p:nvPr>
        </p:nvSpPr>
        <p:spPr>
          <a:xfrm>
            <a:off x="167424" y="138266"/>
            <a:ext cx="8809151" cy="467041"/>
          </a:xfrm>
          <a:solidFill>
            <a:schemeClr val="bg1"/>
          </a:solidFill>
        </p:spPr>
        <p:txBody>
          <a:bodyPr>
            <a:noAutofit/>
          </a:bodyPr>
          <a:lstStyle/>
          <a:p>
            <a:r>
              <a:rPr lang="en-ZA" sz="2400" b="1" dirty="0" smtClean="0"/>
              <a:t>Our Priority Projects 2019/20 (Southern Corridor)</a:t>
            </a:r>
            <a:endParaRPr lang="nl-NL" sz="2400" b="1" dirty="0" smtClean="0"/>
          </a:p>
        </p:txBody>
      </p:sp>
      <p:sp>
        <p:nvSpPr>
          <p:cNvPr id="12" name="AutoShape 20"/>
          <p:cNvSpPr>
            <a:spLocks noChangeArrowheads="1"/>
          </p:cNvSpPr>
          <p:nvPr/>
        </p:nvSpPr>
        <p:spPr bwMode="auto">
          <a:xfrm>
            <a:off x="2405130" y="1457458"/>
            <a:ext cx="609600" cy="228600"/>
          </a:xfrm>
          <a:prstGeom prst="rightArrow">
            <a:avLst>
              <a:gd name="adj1" fmla="val 50000"/>
              <a:gd name="adj2" fmla="val 66667"/>
            </a:avLst>
          </a:prstGeom>
          <a:solidFill>
            <a:srgbClr val="FFC000"/>
          </a:solidFill>
          <a:ln w="9525">
            <a:solidFill>
              <a:schemeClr val="tx1"/>
            </a:solidFill>
            <a:miter lim="800000"/>
            <a:headEnd/>
            <a:tailEnd/>
          </a:ln>
          <a:effectLst/>
        </p:spPr>
        <p:txBody>
          <a:bodyPr wrap="none" anchor="ctr"/>
          <a:lstStyle/>
          <a:p>
            <a:endParaRPr lang="en-ZA"/>
          </a:p>
        </p:txBody>
      </p:sp>
      <p:sp>
        <p:nvSpPr>
          <p:cNvPr id="3" name="Rounded Rectangle 2"/>
          <p:cNvSpPr/>
          <p:nvPr/>
        </p:nvSpPr>
        <p:spPr>
          <a:xfrm>
            <a:off x="3078051" y="721217"/>
            <a:ext cx="5872766" cy="1700011"/>
          </a:xfrm>
          <a:prstGeom prst="roundRect">
            <a:avLst/>
          </a:prstGeom>
          <a:solidFill>
            <a:schemeClr val="bg1"/>
          </a:solidFill>
          <a:ln cmpd="sng">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lang="en-ZA" sz="1400" b="1" dirty="0">
                <a:solidFill>
                  <a:schemeClr val="tx1"/>
                </a:solidFill>
                <a:cs typeface="Times New Roman" panose="02020603050405020304" pitchFamily="18" charset="0"/>
              </a:rPr>
              <a:t>Status Quo </a:t>
            </a:r>
            <a:r>
              <a:rPr lang="en-ZA" sz="1400" dirty="0">
                <a:solidFill>
                  <a:schemeClr val="tx1"/>
                </a:solidFill>
                <a:cs typeface="Times New Roman" panose="02020603050405020304" pitchFamily="18" charset="0"/>
              </a:rPr>
              <a:t>–</a:t>
            </a:r>
            <a:r>
              <a:rPr lang="en-ZA" sz="1400" b="1" dirty="0">
                <a:solidFill>
                  <a:schemeClr val="tx1"/>
                </a:solidFill>
                <a:cs typeface="Times New Roman" panose="02020603050405020304" pitchFamily="18" charset="0"/>
              </a:rPr>
              <a:t> </a:t>
            </a:r>
            <a:r>
              <a:rPr lang="en-ZA" sz="1400" dirty="0">
                <a:solidFill>
                  <a:schemeClr val="tx1"/>
                </a:solidFill>
                <a:cs typeface="Times New Roman" panose="02020603050405020304" pitchFamily="18" charset="0"/>
              </a:rPr>
              <a:t>Township establishment </a:t>
            </a:r>
            <a:r>
              <a:rPr lang="en-ZA" sz="1400" dirty="0" smtClean="0">
                <a:solidFill>
                  <a:schemeClr val="tx1"/>
                </a:solidFill>
                <a:cs typeface="Times New Roman" panose="02020603050405020304" pitchFamily="18" charset="0"/>
              </a:rPr>
              <a:t>approved</a:t>
            </a:r>
          </a:p>
          <a:p>
            <a:endParaRPr lang="en-ZA" sz="1400" dirty="0">
              <a:solidFill>
                <a:schemeClr val="tx1"/>
              </a:solidFill>
              <a:cs typeface="Times New Roman" panose="02020603050405020304" pitchFamily="18" charset="0"/>
            </a:endParaRPr>
          </a:p>
          <a:p>
            <a:pPr marL="180975" indent="-180975">
              <a:buFont typeface="Arial" panose="020B0604020202020204" pitchFamily="34" charset="0"/>
              <a:buChar char="•"/>
            </a:pPr>
            <a:r>
              <a:rPr lang="en-ZA" sz="1400" b="1" dirty="0">
                <a:solidFill>
                  <a:schemeClr val="tx1"/>
                </a:solidFill>
                <a:cs typeface="Times New Roman" panose="02020603050405020304" pitchFamily="18" charset="0"/>
              </a:rPr>
              <a:t>Challenges</a:t>
            </a:r>
            <a:r>
              <a:rPr lang="en-ZA" sz="1400" dirty="0">
                <a:solidFill>
                  <a:schemeClr val="tx1"/>
                </a:solidFill>
                <a:cs typeface="Times New Roman" panose="02020603050405020304" pitchFamily="18" charset="0"/>
              </a:rPr>
              <a:t> – Internal and External Bulk services </a:t>
            </a:r>
            <a:r>
              <a:rPr lang="en-ZA" sz="1400" dirty="0" smtClean="0">
                <a:solidFill>
                  <a:schemeClr val="tx1"/>
                </a:solidFill>
                <a:cs typeface="Times New Roman" panose="02020603050405020304" pitchFamily="18" charset="0"/>
              </a:rPr>
              <a:t>availability</a:t>
            </a:r>
          </a:p>
          <a:p>
            <a:endParaRPr lang="en-ZA" sz="1400" dirty="0">
              <a:solidFill>
                <a:schemeClr val="tx1"/>
              </a:solidFill>
              <a:cs typeface="Times New Roman" panose="02020603050405020304" pitchFamily="18" charset="0"/>
            </a:endParaRPr>
          </a:p>
          <a:p>
            <a:pPr marL="180975" indent="-180975">
              <a:buFont typeface="Arial" panose="020B0604020202020204" pitchFamily="34" charset="0"/>
              <a:buChar char="•"/>
            </a:pPr>
            <a:r>
              <a:rPr lang="en-ZA" sz="1400" b="1" dirty="0">
                <a:solidFill>
                  <a:schemeClr val="tx1"/>
                </a:solidFill>
                <a:cs typeface="Times New Roman" panose="02020603050405020304" pitchFamily="18" charset="0"/>
              </a:rPr>
              <a:t>Interventions</a:t>
            </a:r>
            <a:r>
              <a:rPr lang="en-ZA" sz="1400" dirty="0">
                <a:solidFill>
                  <a:schemeClr val="tx1"/>
                </a:solidFill>
                <a:cs typeface="Times New Roman" panose="02020603050405020304" pitchFamily="18" charset="0"/>
              </a:rPr>
              <a:t> – Office of the Premier to convene a meeting between the district, Department of Human Settlements, Department of Water And Sanitation, Rand Water and the developer</a:t>
            </a:r>
          </a:p>
        </p:txBody>
      </p:sp>
      <p:sp>
        <p:nvSpPr>
          <p:cNvPr id="14" name="Rounded Rectangle 13"/>
          <p:cNvSpPr/>
          <p:nvPr/>
        </p:nvSpPr>
        <p:spPr>
          <a:xfrm>
            <a:off x="3090930" y="2678806"/>
            <a:ext cx="5821250" cy="1777284"/>
          </a:xfrm>
          <a:prstGeom prst="roundRect">
            <a:avLst/>
          </a:prstGeom>
          <a:solidFill>
            <a:schemeClr val="bg1"/>
          </a:solidFill>
          <a:ln cmpd="sng">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nSpc>
                <a:spcPct val="100000"/>
              </a:lnSpc>
              <a:buFont typeface="Arial" panose="020B0604020202020204" pitchFamily="34" charset="0"/>
              <a:buChar char="•"/>
            </a:pPr>
            <a:r>
              <a:rPr lang="en-ZA" sz="1400" b="1" dirty="0">
                <a:solidFill>
                  <a:schemeClr val="tx1"/>
                </a:solidFill>
                <a:cs typeface="Times New Roman" panose="02020603050405020304" pitchFamily="18" charset="0"/>
              </a:rPr>
              <a:t>Status Quo </a:t>
            </a:r>
            <a:r>
              <a:rPr lang="en-ZA" sz="1400" dirty="0">
                <a:solidFill>
                  <a:schemeClr val="tx1"/>
                </a:solidFill>
                <a:cs typeface="Times New Roman" panose="02020603050405020304" pitchFamily="18" charset="0"/>
              </a:rPr>
              <a:t>–</a:t>
            </a:r>
            <a:r>
              <a:rPr lang="en-ZA" sz="1400" b="1" dirty="0">
                <a:solidFill>
                  <a:schemeClr val="tx1"/>
                </a:solidFill>
                <a:cs typeface="Times New Roman" panose="02020603050405020304" pitchFamily="18" charset="0"/>
              </a:rPr>
              <a:t> </a:t>
            </a:r>
            <a:r>
              <a:rPr lang="en-ZA" sz="1400" dirty="0">
                <a:solidFill>
                  <a:schemeClr val="tx1"/>
                </a:solidFill>
                <a:cs typeface="Times New Roman" panose="02020603050405020304" pitchFamily="18" charset="0"/>
              </a:rPr>
              <a:t>Ready for </a:t>
            </a:r>
            <a:r>
              <a:rPr lang="en-ZA" sz="1400" dirty="0" smtClean="0">
                <a:solidFill>
                  <a:schemeClr val="tx1"/>
                </a:solidFill>
                <a:cs typeface="Times New Roman" panose="02020603050405020304" pitchFamily="18" charset="0"/>
              </a:rPr>
              <a:t>implementation</a:t>
            </a:r>
          </a:p>
          <a:p>
            <a:pPr>
              <a:lnSpc>
                <a:spcPct val="100000"/>
              </a:lnSpc>
            </a:pPr>
            <a:endParaRPr lang="en-ZA" sz="1400" dirty="0">
              <a:solidFill>
                <a:schemeClr val="tx1"/>
              </a:solidFill>
              <a:cs typeface="Times New Roman" panose="02020603050405020304" pitchFamily="18" charset="0"/>
            </a:endParaRPr>
          </a:p>
          <a:p>
            <a:pPr marL="180975" indent="-180975">
              <a:lnSpc>
                <a:spcPct val="100000"/>
              </a:lnSpc>
              <a:buFont typeface="Arial" panose="020B0604020202020204" pitchFamily="34" charset="0"/>
              <a:buChar char="•"/>
            </a:pPr>
            <a:r>
              <a:rPr lang="en-ZA" sz="1400" b="1" dirty="0">
                <a:solidFill>
                  <a:schemeClr val="tx1"/>
                </a:solidFill>
                <a:cs typeface="Times New Roman" panose="02020603050405020304" pitchFamily="18" charset="0"/>
              </a:rPr>
              <a:t>Challenges</a:t>
            </a:r>
            <a:r>
              <a:rPr lang="en-ZA" sz="1400" dirty="0">
                <a:solidFill>
                  <a:schemeClr val="tx1"/>
                </a:solidFill>
                <a:cs typeface="Times New Roman" panose="02020603050405020304" pitchFamily="18" charset="0"/>
              </a:rPr>
              <a:t> – Investors </a:t>
            </a:r>
            <a:endParaRPr lang="en-ZA" sz="1400" dirty="0" smtClean="0">
              <a:solidFill>
                <a:schemeClr val="tx1"/>
              </a:solidFill>
              <a:cs typeface="Times New Roman" panose="02020603050405020304" pitchFamily="18" charset="0"/>
            </a:endParaRPr>
          </a:p>
          <a:p>
            <a:pPr>
              <a:lnSpc>
                <a:spcPct val="100000"/>
              </a:lnSpc>
            </a:pPr>
            <a:endParaRPr lang="en-ZA" sz="1400" dirty="0">
              <a:solidFill>
                <a:schemeClr val="tx1"/>
              </a:solidFill>
              <a:cs typeface="Times New Roman" panose="02020603050405020304" pitchFamily="18" charset="0"/>
            </a:endParaRPr>
          </a:p>
          <a:p>
            <a:pPr marL="180975" indent="-180975">
              <a:lnSpc>
                <a:spcPct val="100000"/>
              </a:lnSpc>
              <a:buFont typeface="Arial" panose="020B0604020202020204" pitchFamily="34" charset="0"/>
              <a:buChar char="•"/>
            </a:pPr>
            <a:r>
              <a:rPr lang="en-ZA" sz="1400" b="1" dirty="0">
                <a:solidFill>
                  <a:schemeClr val="tx1"/>
                </a:solidFill>
                <a:cs typeface="Times New Roman" panose="02020603050405020304" pitchFamily="18" charset="0"/>
              </a:rPr>
              <a:t>Interventions</a:t>
            </a:r>
            <a:r>
              <a:rPr lang="en-ZA" sz="1400" dirty="0">
                <a:solidFill>
                  <a:schemeClr val="tx1"/>
                </a:solidFill>
                <a:cs typeface="Times New Roman" panose="02020603050405020304" pitchFamily="18" charset="0"/>
              </a:rPr>
              <a:t> – DED to assist with finding suitable investors</a:t>
            </a:r>
          </a:p>
        </p:txBody>
      </p:sp>
      <p:sp>
        <p:nvSpPr>
          <p:cNvPr id="18" name="Rounded Rectangle 17"/>
          <p:cNvSpPr/>
          <p:nvPr/>
        </p:nvSpPr>
        <p:spPr>
          <a:xfrm>
            <a:off x="3116688" y="4739425"/>
            <a:ext cx="5859887" cy="1828800"/>
          </a:xfrm>
          <a:prstGeom prst="roundRect">
            <a:avLst/>
          </a:prstGeom>
          <a:solidFill>
            <a:schemeClr val="bg1"/>
          </a:solidFill>
          <a:ln cmpd="sng">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nSpc>
                <a:spcPct val="100000"/>
              </a:lnSpc>
              <a:buFont typeface="Arial" panose="020B0604020202020204" pitchFamily="34" charset="0"/>
              <a:buChar char="•"/>
            </a:pPr>
            <a:r>
              <a:rPr lang="en-ZA" sz="1400" b="1" dirty="0">
                <a:solidFill>
                  <a:schemeClr val="tx1"/>
                </a:solidFill>
                <a:cs typeface="Times New Roman" panose="02020603050405020304" pitchFamily="18" charset="0"/>
              </a:rPr>
              <a:t>Status Quo </a:t>
            </a:r>
            <a:r>
              <a:rPr lang="en-ZA" sz="1400" dirty="0">
                <a:solidFill>
                  <a:schemeClr val="tx1"/>
                </a:solidFill>
                <a:cs typeface="Times New Roman" panose="02020603050405020304" pitchFamily="18" charset="0"/>
              </a:rPr>
              <a:t>–</a:t>
            </a:r>
            <a:r>
              <a:rPr lang="en-ZA" sz="1400" b="1" dirty="0">
                <a:solidFill>
                  <a:schemeClr val="tx1"/>
                </a:solidFill>
                <a:cs typeface="Times New Roman" panose="02020603050405020304" pitchFamily="18" charset="0"/>
              </a:rPr>
              <a:t> </a:t>
            </a:r>
            <a:r>
              <a:rPr lang="en-ZA" sz="1400" dirty="0">
                <a:solidFill>
                  <a:schemeClr val="tx1"/>
                </a:solidFill>
                <a:cs typeface="Times New Roman" panose="02020603050405020304" pitchFamily="18" charset="0"/>
              </a:rPr>
              <a:t>Busy with Town-Planning </a:t>
            </a:r>
            <a:r>
              <a:rPr lang="en-ZA" sz="1400" dirty="0" smtClean="0">
                <a:solidFill>
                  <a:schemeClr val="tx1"/>
                </a:solidFill>
                <a:cs typeface="Times New Roman" panose="02020603050405020304" pitchFamily="18" charset="0"/>
              </a:rPr>
              <a:t>processes</a:t>
            </a:r>
          </a:p>
          <a:p>
            <a:pPr>
              <a:lnSpc>
                <a:spcPct val="100000"/>
              </a:lnSpc>
            </a:pPr>
            <a:endParaRPr lang="en-ZA" sz="1400" dirty="0">
              <a:solidFill>
                <a:schemeClr val="tx1"/>
              </a:solidFill>
              <a:cs typeface="Times New Roman" panose="02020603050405020304" pitchFamily="18" charset="0"/>
            </a:endParaRPr>
          </a:p>
          <a:p>
            <a:pPr marL="180975" indent="-180975">
              <a:lnSpc>
                <a:spcPct val="100000"/>
              </a:lnSpc>
              <a:buFont typeface="Arial" panose="020B0604020202020204" pitchFamily="34" charset="0"/>
              <a:buChar char="•"/>
            </a:pPr>
            <a:r>
              <a:rPr lang="en-ZA" sz="1400" b="1" dirty="0">
                <a:solidFill>
                  <a:schemeClr val="tx1"/>
                </a:solidFill>
                <a:cs typeface="Times New Roman" panose="02020603050405020304" pitchFamily="18" charset="0"/>
              </a:rPr>
              <a:t>Challenges</a:t>
            </a:r>
            <a:r>
              <a:rPr lang="en-ZA" sz="1400" dirty="0">
                <a:solidFill>
                  <a:schemeClr val="tx1"/>
                </a:solidFill>
                <a:cs typeface="Times New Roman" panose="02020603050405020304" pitchFamily="18" charset="0"/>
              </a:rPr>
              <a:t> – Public </a:t>
            </a:r>
            <a:r>
              <a:rPr lang="en-ZA" sz="1400" dirty="0" smtClean="0">
                <a:solidFill>
                  <a:schemeClr val="tx1"/>
                </a:solidFill>
                <a:cs typeface="Times New Roman" panose="02020603050405020304" pitchFamily="18" charset="0"/>
              </a:rPr>
              <a:t>Funding</a:t>
            </a:r>
          </a:p>
          <a:p>
            <a:pPr>
              <a:lnSpc>
                <a:spcPct val="100000"/>
              </a:lnSpc>
            </a:pPr>
            <a:endParaRPr lang="en-ZA" sz="1400" dirty="0">
              <a:solidFill>
                <a:schemeClr val="tx1"/>
              </a:solidFill>
              <a:cs typeface="Times New Roman" panose="02020603050405020304" pitchFamily="18" charset="0"/>
            </a:endParaRPr>
          </a:p>
          <a:p>
            <a:pPr marL="180975" indent="-180975">
              <a:buFont typeface="Arial" panose="020B0604020202020204" pitchFamily="34" charset="0"/>
              <a:buChar char="•"/>
            </a:pPr>
            <a:r>
              <a:rPr lang="en-ZA" sz="1400" b="1" dirty="0">
                <a:solidFill>
                  <a:schemeClr val="tx1"/>
                </a:solidFill>
                <a:cs typeface="Times New Roman" panose="02020603050405020304" pitchFamily="18" charset="0"/>
              </a:rPr>
              <a:t>Interventions</a:t>
            </a:r>
            <a:r>
              <a:rPr lang="en-ZA" sz="1400" dirty="0">
                <a:solidFill>
                  <a:schemeClr val="tx1"/>
                </a:solidFill>
                <a:cs typeface="Times New Roman" panose="02020603050405020304" pitchFamily="18" charset="0"/>
              </a:rPr>
              <a:t> – Source Funds for the project</a:t>
            </a:r>
            <a:endParaRPr lang="en-ZA" sz="1400" b="1" dirty="0">
              <a:solidFill>
                <a:schemeClr val="tx1"/>
              </a:solidFill>
              <a:cs typeface="Times New Roman" panose="02020603050405020304" pitchFamily="18" charset="0"/>
            </a:endParaRPr>
          </a:p>
        </p:txBody>
      </p:sp>
      <p:sp>
        <p:nvSpPr>
          <p:cNvPr id="19" name="AutoShape 20"/>
          <p:cNvSpPr>
            <a:spLocks noChangeArrowheads="1"/>
          </p:cNvSpPr>
          <p:nvPr/>
        </p:nvSpPr>
        <p:spPr bwMode="auto">
          <a:xfrm>
            <a:off x="2415863" y="3464415"/>
            <a:ext cx="609600" cy="228600"/>
          </a:xfrm>
          <a:prstGeom prst="rightArrow">
            <a:avLst>
              <a:gd name="adj1" fmla="val 50000"/>
              <a:gd name="adj2" fmla="val 66667"/>
            </a:avLst>
          </a:prstGeom>
          <a:solidFill>
            <a:srgbClr val="FFC000"/>
          </a:solidFill>
          <a:ln w="9525">
            <a:solidFill>
              <a:schemeClr val="tx1"/>
            </a:solidFill>
            <a:miter lim="800000"/>
            <a:headEnd/>
            <a:tailEnd/>
          </a:ln>
          <a:effectLst/>
        </p:spPr>
        <p:txBody>
          <a:bodyPr wrap="none" anchor="ctr"/>
          <a:lstStyle/>
          <a:p>
            <a:endParaRPr lang="en-ZA"/>
          </a:p>
        </p:txBody>
      </p:sp>
      <p:sp>
        <p:nvSpPr>
          <p:cNvPr id="21" name="AutoShape 20"/>
          <p:cNvSpPr>
            <a:spLocks noChangeArrowheads="1"/>
          </p:cNvSpPr>
          <p:nvPr/>
        </p:nvSpPr>
        <p:spPr bwMode="auto">
          <a:xfrm>
            <a:off x="2428741" y="5615188"/>
            <a:ext cx="609600" cy="228600"/>
          </a:xfrm>
          <a:prstGeom prst="rightArrow">
            <a:avLst>
              <a:gd name="adj1" fmla="val 50000"/>
              <a:gd name="adj2" fmla="val 66667"/>
            </a:avLst>
          </a:prstGeom>
          <a:solidFill>
            <a:srgbClr val="FFC000"/>
          </a:solidFill>
          <a:ln w="9525">
            <a:solidFill>
              <a:schemeClr val="tx1"/>
            </a:solidFill>
            <a:miter lim="800000"/>
            <a:headEnd/>
            <a:tailEnd/>
          </a:ln>
          <a:effectLst/>
        </p:spPr>
        <p:txBody>
          <a:bodyPr wrap="none" anchor="ctr"/>
          <a:lstStyle/>
          <a:p>
            <a:endParaRPr lang="en-ZA"/>
          </a:p>
        </p:txBody>
      </p:sp>
      <p:sp>
        <p:nvSpPr>
          <p:cNvPr id="5" name="Rounded Rectangle 4"/>
          <p:cNvSpPr/>
          <p:nvPr/>
        </p:nvSpPr>
        <p:spPr>
          <a:xfrm>
            <a:off x="90153" y="734096"/>
            <a:ext cx="2253802" cy="1674253"/>
          </a:xfrm>
          <a:prstGeom prst="round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cs typeface="Times New Roman" panose="02020603050405020304" pitchFamily="18" charset="0"/>
              </a:rPr>
              <a:t>7</a:t>
            </a:r>
            <a:r>
              <a:rPr lang="en-ZA" sz="1600" b="1" dirty="0" smtClean="0">
                <a:solidFill>
                  <a:schemeClr val="tx1"/>
                </a:solidFill>
                <a:cs typeface="Times New Roman" panose="02020603050405020304" pitchFamily="18" charset="0"/>
              </a:rPr>
              <a:t>.</a:t>
            </a:r>
          </a:p>
          <a:p>
            <a:pPr algn="ctr"/>
            <a:r>
              <a:rPr lang="en-ZA" sz="1600" b="1" u="sng" dirty="0" smtClean="0">
                <a:solidFill>
                  <a:schemeClr val="tx1"/>
                </a:solidFill>
                <a:cs typeface="Times New Roman" panose="02020603050405020304" pitchFamily="18" charset="0"/>
              </a:rPr>
              <a:t>The Graceland</a:t>
            </a:r>
            <a:endParaRPr lang="en-ZA" sz="1600" b="1" u="sng" dirty="0">
              <a:solidFill>
                <a:schemeClr val="tx1"/>
              </a:solidFill>
              <a:cs typeface="Times New Roman" panose="02020603050405020304" pitchFamily="18" charset="0"/>
            </a:endParaRPr>
          </a:p>
        </p:txBody>
      </p:sp>
      <p:sp>
        <p:nvSpPr>
          <p:cNvPr id="23" name="Rounded Rectangle 22"/>
          <p:cNvSpPr/>
          <p:nvPr/>
        </p:nvSpPr>
        <p:spPr>
          <a:xfrm>
            <a:off x="100886" y="2676659"/>
            <a:ext cx="2253802" cy="1753674"/>
          </a:xfrm>
          <a:prstGeom prst="round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cs typeface="Times New Roman" panose="02020603050405020304" pitchFamily="18" charset="0"/>
              </a:rPr>
              <a:t>8</a:t>
            </a:r>
            <a:r>
              <a:rPr lang="en-ZA" sz="1600" b="1" dirty="0" smtClean="0">
                <a:solidFill>
                  <a:schemeClr val="tx1"/>
                </a:solidFill>
                <a:cs typeface="Times New Roman" panose="02020603050405020304" pitchFamily="18" charset="0"/>
              </a:rPr>
              <a:t>.</a:t>
            </a:r>
          </a:p>
          <a:p>
            <a:pPr algn="ctr"/>
            <a:r>
              <a:rPr lang="en-ZA" sz="1600" b="1" u="sng" dirty="0" smtClean="0">
                <a:solidFill>
                  <a:schemeClr val="tx1"/>
                </a:solidFill>
                <a:cs typeface="Times New Roman" panose="02020603050405020304" pitchFamily="18" charset="0"/>
              </a:rPr>
              <a:t>Heidelberg CBD</a:t>
            </a:r>
            <a:endParaRPr lang="en-ZA" sz="1600" b="1" u="sng" dirty="0">
              <a:solidFill>
                <a:schemeClr val="tx1"/>
              </a:solidFill>
              <a:cs typeface="Times New Roman" panose="02020603050405020304" pitchFamily="18" charset="0"/>
            </a:endParaRPr>
          </a:p>
        </p:txBody>
      </p:sp>
      <p:sp>
        <p:nvSpPr>
          <p:cNvPr id="24" name="Rounded Rectangle 23"/>
          <p:cNvSpPr/>
          <p:nvPr/>
        </p:nvSpPr>
        <p:spPr>
          <a:xfrm>
            <a:off x="98739" y="4739425"/>
            <a:ext cx="2253802" cy="1813776"/>
          </a:xfrm>
          <a:prstGeom prst="round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cs typeface="Times New Roman" panose="02020603050405020304" pitchFamily="18" charset="0"/>
              </a:rPr>
              <a:t>9</a:t>
            </a:r>
            <a:r>
              <a:rPr lang="en-ZA" sz="1600" b="1" dirty="0" smtClean="0">
                <a:solidFill>
                  <a:schemeClr val="tx1"/>
                </a:solidFill>
                <a:cs typeface="Times New Roman" panose="02020603050405020304" pitchFamily="18" charset="0"/>
              </a:rPr>
              <a:t>.</a:t>
            </a:r>
            <a:endParaRPr lang="en-ZA" sz="1600" b="1" dirty="0">
              <a:solidFill>
                <a:schemeClr val="tx1"/>
              </a:solidFill>
              <a:cs typeface="Times New Roman" panose="02020603050405020304" pitchFamily="18" charset="0"/>
            </a:endParaRPr>
          </a:p>
          <a:p>
            <a:pPr algn="ctr"/>
            <a:r>
              <a:rPr lang="en-ZA" sz="1600" b="1" u="sng" dirty="0" smtClean="0">
                <a:solidFill>
                  <a:schemeClr val="tx1"/>
                </a:solidFill>
                <a:cs typeface="Times New Roman" panose="02020603050405020304" pitchFamily="18" charset="0"/>
              </a:rPr>
              <a:t>Vaal Logistics Hub</a:t>
            </a:r>
            <a:endParaRPr lang="en-ZA" sz="1600" b="1" u="sng" dirty="0">
              <a:solidFill>
                <a:schemeClr val="tx1"/>
              </a:solidFill>
              <a:cs typeface="Times New Roman" panose="02020603050405020304" pitchFamily="18" charset="0"/>
            </a:endParaRPr>
          </a:p>
        </p:txBody>
      </p:sp>
      <p:pic>
        <p:nvPicPr>
          <p:cNvPr id="13" name="Picture 3" descr="F:\heinek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7328079" y="4752304"/>
            <a:ext cx="1661375" cy="1828800"/>
          </a:xfrm>
          <a:prstGeom prst="rect">
            <a:avLst/>
          </a:prstGeom>
        </p:spPr>
      </p:pic>
    </p:spTree>
    <p:extLst>
      <p:ext uri="{BB962C8B-B14F-4D97-AF65-F5344CB8AC3E}">
        <p14:creationId xmlns:p14="http://schemas.microsoft.com/office/powerpoint/2010/main" val="7154108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2"/>
          <p:cNvSpPr txBox="1">
            <a:spLocks/>
          </p:cNvSpPr>
          <p:nvPr/>
        </p:nvSpPr>
        <p:spPr bwMode="auto">
          <a:xfrm>
            <a:off x="2884868" y="927279"/>
            <a:ext cx="6143222" cy="1545464"/>
          </a:xfrm>
          <a:prstGeom prst="rect">
            <a:avLst/>
          </a:prstGeom>
        </p:spPr>
        <p:txBody>
          <a:bodyPr lIns="0" tIns="0" rIns="0" bIns="0"/>
          <a:lst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a:lstStyle>
          <a:p>
            <a:pPr marL="541308" lvl="3" indent="0">
              <a:buNone/>
            </a:pPr>
            <a:endParaRPr lang="en-ZA" sz="1600" dirty="0"/>
          </a:p>
        </p:txBody>
      </p:sp>
      <p:sp>
        <p:nvSpPr>
          <p:cNvPr id="11" name="Title 1"/>
          <p:cNvSpPr>
            <a:spLocks noGrp="1"/>
          </p:cNvSpPr>
          <p:nvPr>
            <p:ph type="title"/>
          </p:nvPr>
        </p:nvSpPr>
        <p:spPr>
          <a:xfrm>
            <a:off x="0" y="138266"/>
            <a:ext cx="9144000" cy="467041"/>
          </a:xfrm>
          <a:solidFill>
            <a:schemeClr val="bg1"/>
          </a:solidFill>
        </p:spPr>
        <p:txBody>
          <a:bodyPr>
            <a:noAutofit/>
          </a:bodyPr>
          <a:lstStyle/>
          <a:p>
            <a:r>
              <a:rPr lang="en-ZA" sz="2400" b="1" dirty="0" smtClean="0"/>
              <a:t> Our Priority Projects 2019/20 (Southern Corridor)</a:t>
            </a:r>
            <a:endParaRPr lang="nl-NL" sz="2400" b="1" dirty="0" smtClean="0"/>
          </a:p>
        </p:txBody>
      </p:sp>
      <p:sp>
        <p:nvSpPr>
          <p:cNvPr id="12" name="AutoShape 20"/>
          <p:cNvSpPr>
            <a:spLocks noChangeArrowheads="1"/>
          </p:cNvSpPr>
          <p:nvPr/>
        </p:nvSpPr>
        <p:spPr bwMode="auto">
          <a:xfrm>
            <a:off x="2418009" y="1637762"/>
            <a:ext cx="609600" cy="228600"/>
          </a:xfrm>
          <a:prstGeom prst="rightArrow">
            <a:avLst>
              <a:gd name="adj1" fmla="val 50000"/>
              <a:gd name="adj2" fmla="val 66667"/>
            </a:avLst>
          </a:prstGeom>
          <a:solidFill>
            <a:srgbClr val="FFC000"/>
          </a:solidFill>
          <a:ln w="9525">
            <a:solidFill>
              <a:schemeClr val="tx1"/>
            </a:solidFill>
            <a:miter lim="800000"/>
            <a:headEnd/>
            <a:tailEnd/>
          </a:ln>
          <a:effectLst/>
        </p:spPr>
        <p:txBody>
          <a:bodyPr wrap="none" anchor="ctr"/>
          <a:lstStyle/>
          <a:p>
            <a:endParaRPr lang="en-ZA"/>
          </a:p>
        </p:txBody>
      </p:sp>
      <p:sp>
        <p:nvSpPr>
          <p:cNvPr id="3" name="Rounded Rectangle 2"/>
          <p:cNvSpPr/>
          <p:nvPr/>
        </p:nvSpPr>
        <p:spPr>
          <a:xfrm>
            <a:off x="3078051" y="721217"/>
            <a:ext cx="4468969" cy="1948092"/>
          </a:xfrm>
          <a:prstGeom prst="roundRect">
            <a:avLst/>
          </a:prstGeom>
          <a:solidFill>
            <a:schemeClr val="bg1"/>
          </a:solidFill>
          <a:ln cmpd="sng">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lang="en-ZA" sz="1400" b="1" dirty="0">
                <a:solidFill>
                  <a:schemeClr val="tx1"/>
                </a:solidFill>
                <a:cs typeface="Times New Roman" panose="02020603050405020304" pitchFamily="18" charset="0"/>
              </a:rPr>
              <a:t>Status Quo </a:t>
            </a:r>
            <a:r>
              <a:rPr lang="en-ZA" sz="1400" dirty="0">
                <a:solidFill>
                  <a:schemeClr val="tx1"/>
                </a:solidFill>
                <a:cs typeface="Times New Roman" panose="02020603050405020304" pitchFamily="18" charset="0"/>
              </a:rPr>
              <a:t>– Township establishment approved</a:t>
            </a:r>
          </a:p>
          <a:p>
            <a:pPr marL="180975" indent="-180975">
              <a:buFont typeface="Arial" panose="020B0604020202020204" pitchFamily="34" charset="0"/>
              <a:buChar char="•"/>
            </a:pPr>
            <a:endParaRPr lang="en-ZA" sz="1400" dirty="0">
              <a:solidFill>
                <a:schemeClr val="tx1"/>
              </a:solidFill>
              <a:cs typeface="Times New Roman" panose="02020603050405020304" pitchFamily="18" charset="0"/>
            </a:endParaRPr>
          </a:p>
          <a:p>
            <a:pPr marL="180975" indent="-180975">
              <a:buFont typeface="Arial" panose="020B0604020202020204" pitchFamily="34" charset="0"/>
              <a:buChar char="•"/>
            </a:pPr>
            <a:r>
              <a:rPr lang="en-ZA" sz="1400" b="1" dirty="0">
                <a:solidFill>
                  <a:schemeClr val="tx1"/>
                </a:solidFill>
                <a:cs typeface="Times New Roman" panose="02020603050405020304" pitchFamily="18" charset="0"/>
              </a:rPr>
              <a:t>Challenges</a:t>
            </a:r>
            <a:r>
              <a:rPr lang="en-ZA" sz="1400" dirty="0">
                <a:solidFill>
                  <a:schemeClr val="tx1"/>
                </a:solidFill>
                <a:cs typeface="Times New Roman" panose="02020603050405020304" pitchFamily="18" charset="0"/>
              </a:rPr>
              <a:t> – Internal and External Bulk services availability</a:t>
            </a:r>
          </a:p>
          <a:p>
            <a:pPr marL="180975" indent="-180975">
              <a:buFont typeface="Arial" panose="020B0604020202020204" pitchFamily="34" charset="0"/>
              <a:buChar char="•"/>
            </a:pPr>
            <a:endParaRPr lang="en-ZA" sz="1400" dirty="0">
              <a:solidFill>
                <a:schemeClr val="tx1"/>
              </a:solidFill>
              <a:cs typeface="Times New Roman" panose="02020603050405020304" pitchFamily="18" charset="0"/>
            </a:endParaRPr>
          </a:p>
          <a:p>
            <a:pPr marL="180975" indent="-180975">
              <a:buFont typeface="Arial" panose="020B0604020202020204" pitchFamily="34" charset="0"/>
              <a:buChar char="•"/>
            </a:pPr>
            <a:r>
              <a:rPr lang="en-ZA" sz="1400" b="1" dirty="0">
                <a:solidFill>
                  <a:schemeClr val="tx1"/>
                </a:solidFill>
                <a:cs typeface="Times New Roman" panose="02020603050405020304" pitchFamily="18" charset="0"/>
              </a:rPr>
              <a:t>Interventions</a:t>
            </a:r>
            <a:r>
              <a:rPr lang="en-ZA" sz="1400" dirty="0">
                <a:solidFill>
                  <a:schemeClr val="tx1"/>
                </a:solidFill>
                <a:cs typeface="Times New Roman" panose="02020603050405020304" pitchFamily="18" charset="0"/>
              </a:rPr>
              <a:t> – Office of the Premier to convene a meeting between the district, Department of Human Settlements, Department of Water And Sanitation, Rand Water and the developer</a:t>
            </a:r>
          </a:p>
        </p:txBody>
      </p:sp>
      <p:sp>
        <p:nvSpPr>
          <p:cNvPr id="14" name="Rounded Rectangle 13"/>
          <p:cNvSpPr/>
          <p:nvPr/>
        </p:nvSpPr>
        <p:spPr>
          <a:xfrm>
            <a:off x="3090930" y="2859109"/>
            <a:ext cx="4468969" cy="1764406"/>
          </a:xfrm>
          <a:prstGeom prst="roundRect">
            <a:avLst/>
          </a:prstGeom>
          <a:solidFill>
            <a:schemeClr val="bg1"/>
          </a:solidFill>
          <a:ln cmpd="sng">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lang="en-ZA" sz="1400" b="1" dirty="0">
                <a:solidFill>
                  <a:schemeClr val="tx1"/>
                </a:solidFill>
                <a:cs typeface="Times New Roman" panose="02020603050405020304" pitchFamily="18" charset="0"/>
              </a:rPr>
              <a:t>Status Quo </a:t>
            </a:r>
            <a:r>
              <a:rPr lang="en-ZA" sz="1400" dirty="0">
                <a:solidFill>
                  <a:schemeClr val="tx1"/>
                </a:solidFill>
                <a:cs typeface="Times New Roman" panose="02020603050405020304" pitchFamily="18" charset="0"/>
              </a:rPr>
              <a:t>–</a:t>
            </a:r>
            <a:r>
              <a:rPr lang="en-ZA" sz="1400" b="1" dirty="0">
                <a:solidFill>
                  <a:schemeClr val="tx1"/>
                </a:solidFill>
                <a:cs typeface="Times New Roman" panose="02020603050405020304" pitchFamily="18" charset="0"/>
              </a:rPr>
              <a:t> </a:t>
            </a:r>
            <a:r>
              <a:rPr lang="en-ZA" sz="1400" dirty="0">
                <a:solidFill>
                  <a:schemeClr val="tx1"/>
                </a:solidFill>
                <a:cs typeface="Times New Roman" panose="02020603050405020304" pitchFamily="18" charset="0"/>
              </a:rPr>
              <a:t>Feasibility Study is underway</a:t>
            </a:r>
          </a:p>
          <a:p>
            <a:pPr marL="180975" indent="-180975">
              <a:buFont typeface="Arial" panose="020B0604020202020204" pitchFamily="34" charset="0"/>
              <a:buChar char="•"/>
            </a:pPr>
            <a:endParaRPr lang="en-ZA" sz="1400" b="1" dirty="0">
              <a:solidFill>
                <a:schemeClr val="tx1"/>
              </a:solidFill>
              <a:cs typeface="Times New Roman" panose="02020603050405020304" pitchFamily="18" charset="0"/>
            </a:endParaRPr>
          </a:p>
          <a:p>
            <a:pPr marL="180975" indent="-180975">
              <a:buFont typeface="Arial" panose="020B0604020202020204" pitchFamily="34" charset="0"/>
              <a:buChar char="•"/>
            </a:pPr>
            <a:r>
              <a:rPr lang="en-ZA" sz="1400" b="1" dirty="0">
                <a:solidFill>
                  <a:schemeClr val="tx1"/>
                </a:solidFill>
                <a:cs typeface="Times New Roman" panose="02020603050405020304" pitchFamily="18" charset="0"/>
              </a:rPr>
              <a:t>Challenges </a:t>
            </a:r>
            <a:r>
              <a:rPr lang="en-ZA" sz="1400" dirty="0">
                <a:solidFill>
                  <a:schemeClr val="tx1"/>
                </a:solidFill>
                <a:cs typeface="Times New Roman" panose="02020603050405020304" pitchFamily="18" charset="0"/>
              </a:rPr>
              <a:t>–</a:t>
            </a:r>
            <a:r>
              <a:rPr lang="en-ZA" sz="1400" b="1" dirty="0">
                <a:solidFill>
                  <a:schemeClr val="tx1"/>
                </a:solidFill>
                <a:cs typeface="Times New Roman" panose="02020603050405020304" pitchFamily="18" charset="0"/>
              </a:rPr>
              <a:t> </a:t>
            </a:r>
            <a:r>
              <a:rPr lang="en-ZA" sz="1400" dirty="0">
                <a:solidFill>
                  <a:schemeClr val="tx1"/>
                </a:solidFill>
                <a:cs typeface="Times New Roman" panose="02020603050405020304" pitchFamily="18" charset="0"/>
              </a:rPr>
              <a:t>Investors </a:t>
            </a:r>
          </a:p>
          <a:p>
            <a:pPr marL="180975" indent="-180975">
              <a:buFont typeface="Arial" panose="020B0604020202020204" pitchFamily="34" charset="0"/>
              <a:buChar char="•"/>
            </a:pPr>
            <a:endParaRPr lang="en-ZA" sz="1400" b="1" dirty="0">
              <a:solidFill>
                <a:schemeClr val="tx1"/>
              </a:solidFill>
              <a:cs typeface="Times New Roman" panose="02020603050405020304" pitchFamily="18" charset="0"/>
            </a:endParaRPr>
          </a:p>
          <a:p>
            <a:pPr marL="180975" indent="-180975">
              <a:buFont typeface="Arial" panose="020B0604020202020204" pitchFamily="34" charset="0"/>
              <a:buChar char="•"/>
            </a:pPr>
            <a:r>
              <a:rPr lang="en-ZA" sz="1400" b="1" dirty="0">
                <a:solidFill>
                  <a:schemeClr val="tx1"/>
                </a:solidFill>
                <a:cs typeface="Times New Roman" panose="02020603050405020304" pitchFamily="18" charset="0"/>
              </a:rPr>
              <a:t>Interventions </a:t>
            </a:r>
            <a:r>
              <a:rPr lang="en-ZA" sz="1400" dirty="0">
                <a:solidFill>
                  <a:schemeClr val="tx1"/>
                </a:solidFill>
                <a:cs typeface="Times New Roman" panose="02020603050405020304" pitchFamily="18" charset="0"/>
              </a:rPr>
              <a:t>–</a:t>
            </a:r>
            <a:r>
              <a:rPr lang="en-ZA" sz="1400" b="1" dirty="0">
                <a:solidFill>
                  <a:schemeClr val="tx1"/>
                </a:solidFill>
                <a:cs typeface="Times New Roman" panose="02020603050405020304" pitchFamily="18" charset="0"/>
              </a:rPr>
              <a:t> </a:t>
            </a:r>
            <a:r>
              <a:rPr lang="en-ZA" sz="1400" dirty="0">
                <a:solidFill>
                  <a:schemeClr val="tx1"/>
                </a:solidFill>
                <a:cs typeface="Times New Roman" panose="02020603050405020304" pitchFamily="18" charset="0"/>
              </a:rPr>
              <a:t>DED to assist with finding suitable investors</a:t>
            </a:r>
          </a:p>
        </p:txBody>
      </p:sp>
      <p:sp>
        <p:nvSpPr>
          <p:cNvPr id="18" name="Rounded Rectangle 17"/>
          <p:cNvSpPr/>
          <p:nvPr/>
        </p:nvSpPr>
        <p:spPr>
          <a:xfrm>
            <a:off x="3116689" y="4893972"/>
            <a:ext cx="4456088" cy="1828800"/>
          </a:xfrm>
          <a:prstGeom prst="roundRect">
            <a:avLst/>
          </a:prstGeom>
          <a:solidFill>
            <a:schemeClr val="bg1"/>
          </a:solidFill>
          <a:ln cmpd="sng">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lang="en-ZA" sz="1400" b="1" dirty="0">
                <a:solidFill>
                  <a:schemeClr val="tx1"/>
                </a:solidFill>
                <a:cs typeface="Times New Roman" panose="02020603050405020304" pitchFamily="18" charset="0"/>
              </a:rPr>
              <a:t>Status Quo </a:t>
            </a:r>
            <a:r>
              <a:rPr lang="en-ZA" sz="1400" dirty="0">
                <a:solidFill>
                  <a:schemeClr val="tx1"/>
                </a:solidFill>
                <a:cs typeface="Times New Roman" panose="02020603050405020304" pitchFamily="18" charset="0"/>
              </a:rPr>
              <a:t>–</a:t>
            </a:r>
            <a:r>
              <a:rPr lang="en-ZA" sz="1400" b="1" dirty="0">
                <a:solidFill>
                  <a:schemeClr val="tx1"/>
                </a:solidFill>
                <a:cs typeface="Times New Roman" panose="02020603050405020304" pitchFamily="18" charset="0"/>
              </a:rPr>
              <a:t> </a:t>
            </a:r>
            <a:r>
              <a:rPr lang="en-ZA" sz="1400" dirty="0">
                <a:solidFill>
                  <a:schemeClr val="tx1"/>
                </a:solidFill>
                <a:cs typeface="Times New Roman" panose="02020603050405020304" pitchFamily="18" charset="0"/>
              </a:rPr>
              <a:t>Busy with Town-Planning processes</a:t>
            </a:r>
          </a:p>
          <a:p>
            <a:pPr marL="180975" indent="-180975">
              <a:buFont typeface="Arial" panose="020B0604020202020204" pitchFamily="34" charset="0"/>
              <a:buChar char="•"/>
            </a:pPr>
            <a:endParaRPr lang="en-ZA" sz="1400" dirty="0">
              <a:solidFill>
                <a:schemeClr val="tx1"/>
              </a:solidFill>
              <a:cs typeface="Times New Roman" panose="02020603050405020304" pitchFamily="18" charset="0"/>
            </a:endParaRPr>
          </a:p>
          <a:p>
            <a:pPr marL="180975" indent="-180975">
              <a:buFont typeface="Arial" panose="020B0604020202020204" pitchFamily="34" charset="0"/>
              <a:buChar char="•"/>
            </a:pPr>
            <a:r>
              <a:rPr lang="en-ZA" sz="1400" b="1" dirty="0">
                <a:solidFill>
                  <a:schemeClr val="tx1"/>
                </a:solidFill>
                <a:cs typeface="Times New Roman" panose="02020603050405020304" pitchFamily="18" charset="0"/>
              </a:rPr>
              <a:t>Challenges </a:t>
            </a:r>
            <a:r>
              <a:rPr lang="en-ZA" sz="1400" dirty="0">
                <a:solidFill>
                  <a:schemeClr val="tx1"/>
                </a:solidFill>
                <a:cs typeface="Times New Roman" panose="02020603050405020304" pitchFamily="18" charset="0"/>
              </a:rPr>
              <a:t>–</a:t>
            </a:r>
            <a:r>
              <a:rPr lang="en-ZA" sz="1400" b="1" dirty="0">
                <a:solidFill>
                  <a:schemeClr val="tx1"/>
                </a:solidFill>
                <a:cs typeface="Times New Roman" panose="02020603050405020304" pitchFamily="18" charset="0"/>
              </a:rPr>
              <a:t> </a:t>
            </a:r>
            <a:r>
              <a:rPr lang="en-ZA" sz="1400" dirty="0">
                <a:solidFill>
                  <a:schemeClr val="tx1"/>
                </a:solidFill>
                <a:cs typeface="Times New Roman" panose="02020603050405020304" pitchFamily="18" charset="0"/>
              </a:rPr>
              <a:t>Public Funding</a:t>
            </a:r>
          </a:p>
          <a:p>
            <a:pPr marL="180975" indent="-180975">
              <a:buFont typeface="Arial" panose="020B0604020202020204" pitchFamily="34" charset="0"/>
              <a:buChar char="•"/>
            </a:pPr>
            <a:endParaRPr lang="en-ZA" sz="1400" b="1" dirty="0">
              <a:solidFill>
                <a:schemeClr val="tx1"/>
              </a:solidFill>
              <a:cs typeface="Times New Roman" panose="02020603050405020304" pitchFamily="18" charset="0"/>
            </a:endParaRPr>
          </a:p>
          <a:p>
            <a:pPr marL="180975" indent="-180975">
              <a:buFont typeface="Arial" panose="020B0604020202020204" pitchFamily="34" charset="0"/>
              <a:buChar char="•"/>
            </a:pPr>
            <a:r>
              <a:rPr lang="en-ZA" sz="1400" b="1" dirty="0">
                <a:solidFill>
                  <a:schemeClr val="tx1"/>
                </a:solidFill>
                <a:cs typeface="Times New Roman" panose="02020603050405020304" pitchFamily="18" charset="0"/>
              </a:rPr>
              <a:t>Interventions </a:t>
            </a:r>
            <a:r>
              <a:rPr lang="en-ZA" sz="1400" dirty="0">
                <a:solidFill>
                  <a:schemeClr val="tx1"/>
                </a:solidFill>
                <a:cs typeface="Times New Roman" panose="02020603050405020304" pitchFamily="18" charset="0"/>
              </a:rPr>
              <a:t>– Source Funds for the project</a:t>
            </a:r>
          </a:p>
        </p:txBody>
      </p:sp>
      <p:sp>
        <p:nvSpPr>
          <p:cNvPr id="19" name="AutoShape 20"/>
          <p:cNvSpPr>
            <a:spLocks noChangeArrowheads="1"/>
          </p:cNvSpPr>
          <p:nvPr/>
        </p:nvSpPr>
        <p:spPr bwMode="auto">
          <a:xfrm>
            <a:off x="2428742" y="3696235"/>
            <a:ext cx="609600" cy="228600"/>
          </a:xfrm>
          <a:prstGeom prst="rightArrow">
            <a:avLst>
              <a:gd name="adj1" fmla="val 50000"/>
              <a:gd name="adj2" fmla="val 66667"/>
            </a:avLst>
          </a:prstGeom>
          <a:solidFill>
            <a:srgbClr val="FFC000"/>
          </a:solidFill>
          <a:ln w="9525">
            <a:solidFill>
              <a:schemeClr val="tx1"/>
            </a:solidFill>
            <a:miter lim="800000"/>
            <a:headEnd/>
            <a:tailEnd/>
          </a:ln>
          <a:effectLst/>
        </p:spPr>
        <p:txBody>
          <a:bodyPr wrap="none" anchor="ctr"/>
          <a:lstStyle/>
          <a:p>
            <a:endParaRPr lang="en-ZA"/>
          </a:p>
        </p:txBody>
      </p:sp>
      <p:sp>
        <p:nvSpPr>
          <p:cNvPr id="21" name="AutoShape 20"/>
          <p:cNvSpPr>
            <a:spLocks noChangeArrowheads="1"/>
          </p:cNvSpPr>
          <p:nvPr/>
        </p:nvSpPr>
        <p:spPr bwMode="auto">
          <a:xfrm>
            <a:off x="2467377" y="5795492"/>
            <a:ext cx="609600" cy="228600"/>
          </a:xfrm>
          <a:prstGeom prst="rightArrow">
            <a:avLst>
              <a:gd name="adj1" fmla="val 50000"/>
              <a:gd name="adj2" fmla="val 66667"/>
            </a:avLst>
          </a:prstGeom>
          <a:solidFill>
            <a:srgbClr val="FFC000"/>
          </a:solidFill>
          <a:ln w="9525">
            <a:solidFill>
              <a:schemeClr val="tx1"/>
            </a:solidFill>
            <a:miter lim="800000"/>
            <a:headEnd/>
            <a:tailEnd/>
          </a:ln>
          <a:effectLst/>
        </p:spPr>
        <p:txBody>
          <a:bodyPr wrap="none" anchor="ctr"/>
          <a:lstStyle/>
          <a:p>
            <a:endParaRPr lang="en-ZA"/>
          </a:p>
        </p:txBody>
      </p:sp>
      <p:sp>
        <p:nvSpPr>
          <p:cNvPr id="5" name="Rounded Rectangle 4"/>
          <p:cNvSpPr/>
          <p:nvPr/>
        </p:nvSpPr>
        <p:spPr>
          <a:xfrm>
            <a:off x="90153" y="734096"/>
            <a:ext cx="2253802" cy="1828800"/>
          </a:xfrm>
          <a:prstGeom prst="round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smtClean="0">
                <a:solidFill>
                  <a:schemeClr val="tx1"/>
                </a:solidFill>
                <a:cs typeface="Times New Roman" panose="02020603050405020304" pitchFamily="18" charset="0"/>
              </a:rPr>
              <a:t>10.</a:t>
            </a:r>
          </a:p>
          <a:p>
            <a:pPr algn="ctr"/>
            <a:r>
              <a:rPr lang="en-ZA" sz="1600" b="1" u="sng" dirty="0" smtClean="0">
                <a:solidFill>
                  <a:schemeClr val="tx1"/>
                </a:solidFill>
                <a:cs typeface="Times New Roman" panose="02020603050405020304" pitchFamily="18" charset="0"/>
              </a:rPr>
              <a:t>The Vaal River City</a:t>
            </a:r>
            <a:endParaRPr lang="en-ZA" sz="1600" b="1" u="sng" dirty="0">
              <a:solidFill>
                <a:schemeClr val="tx1"/>
              </a:solidFill>
              <a:cs typeface="Times New Roman" panose="02020603050405020304" pitchFamily="18" charset="0"/>
            </a:endParaRPr>
          </a:p>
        </p:txBody>
      </p:sp>
      <p:sp>
        <p:nvSpPr>
          <p:cNvPr id="23" name="Rounded Rectangle 22"/>
          <p:cNvSpPr/>
          <p:nvPr/>
        </p:nvSpPr>
        <p:spPr>
          <a:xfrm>
            <a:off x="100886" y="2818326"/>
            <a:ext cx="2253802" cy="1818068"/>
          </a:xfrm>
          <a:prstGeom prst="round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smtClean="0">
                <a:solidFill>
                  <a:schemeClr val="tx1"/>
                </a:solidFill>
                <a:cs typeface="Times New Roman" panose="02020603050405020304" pitchFamily="18" charset="0"/>
              </a:rPr>
              <a:t>11.</a:t>
            </a:r>
          </a:p>
          <a:p>
            <a:pPr algn="ctr"/>
            <a:r>
              <a:rPr lang="en-ZA" sz="1600" b="1" u="sng" dirty="0" smtClean="0">
                <a:solidFill>
                  <a:schemeClr val="tx1"/>
                </a:solidFill>
                <a:cs typeface="Times New Roman" panose="02020603050405020304" pitchFamily="18" charset="0"/>
              </a:rPr>
              <a:t>Vereeniging Government Precinct</a:t>
            </a:r>
            <a:endParaRPr lang="en-ZA" sz="1600" b="1" u="sng" dirty="0">
              <a:solidFill>
                <a:schemeClr val="tx1"/>
              </a:solidFill>
              <a:cs typeface="Times New Roman" panose="02020603050405020304" pitchFamily="18" charset="0"/>
            </a:endParaRPr>
          </a:p>
        </p:txBody>
      </p:sp>
      <p:sp>
        <p:nvSpPr>
          <p:cNvPr id="24" name="Rounded Rectangle 23"/>
          <p:cNvSpPr/>
          <p:nvPr/>
        </p:nvSpPr>
        <p:spPr>
          <a:xfrm>
            <a:off x="124497" y="4932608"/>
            <a:ext cx="2253802" cy="1813776"/>
          </a:xfrm>
          <a:prstGeom prst="round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smtClean="0">
                <a:solidFill>
                  <a:schemeClr val="tx1"/>
                </a:solidFill>
                <a:cs typeface="Times New Roman" panose="02020603050405020304" pitchFamily="18" charset="0"/>
              </a:rPr>
              <a:t>12.</a:t>
            </a:r>
            <a:endParaRPr lang="en-ZA" sz="1600" b="1" dirty="0">
              <a:solidFill>
                <a:schemeClr val="tx1"/>
              </a:solidFill>
              <a:cs typeface="Times New Roman" panose="02020603050405020304" pitchFamily="18" charset="0"/>
            </a:endParaRPr>
          </a:p>
          <a:p>
            <a:pPr algn="ctr"/>
            <a:r>
              <a:rPr lang="en-ZA" sz="1600" b="1" u="sng" dirty="0" smtClean="0">
                <a:solidFill>
                  <a:schemeClr val="tx1"/>
                </a:solidFill>
                <a:cs typeface="Times New Roman" panose="02020603050405020304" pitchFamily="18" charset="0"/>
              </a:rPr>
              <a:t>R59 Corridor</a:t>
            </a:r>
            <a:endParaRPr lang="en-ZA" sz="1600" b="1" u="sng" dirty="0">
              <a:solidFill>
                <a:schemeClr val="tx1"/>
              </a:solidFill>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7172" y="991674"/>
            <a:ext cx="1506828" cy="1262130"/>
          </a:xfrm>
          <a:prstGeom prst="rect">
            <a:avLst/>
          </a:prstGeom>
        </p:spPr>
      </p:pic>
      <p:pic>
        <p:nvPicPr>
          <p:cNvPr id="1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285" r="50000"/>
          <a:stretch/>
        </p:blipFill>
        <p:spPr bwMode="auto">
          <a:xfrm>
            <a:off x="7675809" y="5074276"/>
            <a:ext cx="1468190" cy="1545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3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2"/>
          <p:cNvSpPr txBox="1">
            <a:spLocks/>
          </p:cNvSpPr>
          <p:nvPr/>
        </p:nvSpPr>
        <p:spPr bwMode="auto">
          <a:xfrm>
            <a:off x="2884868" y="927279"/>
            <a:ext cx="6143222" cy="1545464"/>
          </a:xfrm>
          <a:prstGeom prst="rect">
            <a:avLst/>
          </a:prstGeom>
        </p:spPr>
        <p:txBody>
          <a:bodyPr lIns="0" tIns="0" rIns="0" bIns="0"/>
          <a:lst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a:lstStyle>
          <a:p>
            <a:pPr marL="541308" lvl="3" indent="0">
              <a:buNone/>
            </a:pPr>
            <a:endParaRPr lang="en-ZA" sz="1600" dirty="0"/>
          </a:p>
        </p:txBody>
      </p:sp>
      <p:sp>
        <p:nvSpPr>
          <p:cNvPr id="11" name="Title 1"/>
          <p:cNvSpPr>
            <a:spLocks noGrp="1"/>
          </p:cNvSpPr>
          <p:nvPr>
            <p:ph type="title"/>
          </p:nvPr>
        </p:nvSpPr>
        <p:spPr>
          <a:xfrm>
            <a:off x="167424" y="138266"/>
            <a:ext cx="8809151" cy="467041"/>
          </a:xfrm>
          <a:solidFill>
            <a:schemeClr val="bg1"/>
          </a:solidFill>
        </p:spPr>
        <p:txBody>
          <a:bodyPr>
            <a:noAutofit/>
          </a:bodyPr>
          <a:lstStyle/>
          <a:p>
            <a:r>
              <a:rPr lang="en-ZA" sz="2400" b="1" dirty="0" smtClean="0"/>
              <a:t>Our Priority Projects 2019/20 (Southern Corridor)</a:t>
            </a:r>
            <a:endParaRPr lang="nl-NL" sz="2400" b="1" dirty="0" smtClean="0"/>
          </a:p>
        </p:txBody>
      </p:sp>
      <p:sp>
        <p:nvSpPr>
          <p:cNvPr id="12" name="AutoShape 20"/>
          <p:cNvSpPr>
            <a:spLocks noChangeArrowheads="1"/>
          </p:cNvSpPr>
          <p:nvPr/>
        </p:nvSpPr>
        <p:spPr bwMode="auto">
          <a:xfrm>
            <a:off x="2430887" y="1792308"/>
            <a:ext cx="609600" cy="228600"/>
          </a:xfrm>
          <a:prstGeom prst="rightArrow">
            <a:avLst>
              <a:gd name="adj1" fmla="val 50000"/>
              <a:gd name="adj2" fmla="val 66667"/>
            </a:avLst>
          </a:prstGeom>
          <a:solidFill>
            <a:srgbClr val="FFC000"/>
          </a:solidFill>
          <a:ln w="9525">
            <a:solidFill>
              <a:schemeClr val="tx1"/>
            </a:solidFill>
            <a:miter lim="800000"/>
            <a:headEnd/>
            <a:tailEnd/>
          </a:ln>
          <a:effectLst/>
        </p:spPr>
        <p:txBody>
          <a:bodyPr wrap="none" anchor="ctr"/>
          <a:lstStyle/>
          <a:p>
            <a:endParaRPr lang="en-ZA"/>
          </a:p>
        </p:txBody>
      </p:sp>
      <p:sp>
        <p:nvSpPr>
          <p:cNvPr id="3" name="Rounded Rectangle 2"/>
          <p:cNvSpPr/>
          <p:nvPr/>
        </p:nvSpPr>
        <p:spPr>
          <a:xfrm>
            <a:off x="3078051" y="965916"/>
            <a:ext cx="5859887" cy="1700011"/>
          </a:xfrm>
          <a:prstGeom prst="roundRect">
            <a:avLst/>
          </a:prstGeom>
          <a:solidFill>
            <a:schemeClr val="bg1"/>
          </a:solidFill>
          <a:ln cmpd="sng">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lang="en-ZA" sz="1400" b="1" dirty="0">
                <a:solidFill>
                  <a:schemeClr val="tx1"/>
                </a:solidFill>
                <a:cs typeface="Times New Roman" panose="02020603050405020304" pitchFamily="18" charset="0"/>
              </a:rPr>
              <a:t>Status Quo </a:t>
            </a:r>
            <a:r>
              <a:rPr lang="en-ZA" sz="1400" dirty="0">
                <a:solidFill>
                  <a:schemeClr val="tx1"/>
                </a:solidFill>
                <a:cs typeface="Times New Roman" panose="02020603050405020304" pitchFamily="18" charset="0"/>
              </a:rPr>
              <a:t>–</a:t>
            </a:r>
            <a:r>
              <a:rPr lang="en-ZA" sz="1400" b="1" dirty="0">
                <a:solidFill>
                  <a:schemeClr val="tx1"/>
                </a:solidFill>
                <a:cs typeface="Times New Roman" panose="02020603050405020304" pitchFamily="18" charset="0"/>
              </a:rPr>
              <a:t> </a:t>
            </a:r>
            <a:r>
              <a:rPr lang="en-ZA" sz="1400" dirty="0">
                <a:solidFill>
                  <a:schemeClr val="tx1"/>
                </a:solidFill>
                <a:cs typeface="Times New Roman" panose="02020603050405020304" pitchFamily="18" charset="0"/>
              </a:rPr>
              <a:t>Project is stagnant due to lack of Infrastructure</a:t>
            </a:r>
            <a:r>
              <a:rPr lang="en-ZA" sz="1400" dirty="0" smtClean="0">
                <a:solidFill>
                  <a:schemeClr val="tx1"/>
                </a:solidFill>
                <a:cs typeface="Times New Roman" panose="02020603050405020304" pitchFamily="18" charset="0"/>
              </a:rPr>
              <a:t>.</a:t>
            </a:r>
          </a:p>
          <a:p>
            <a:endParaRPr lang="en-ZA" sz="1400" dirty="0">
              <a:solidFill>
                <a:schemeClr val="tx1"/>
              </a:solidFill>
              <a:cs typeface="Times New Roman" panose="02020603050405020304" pitchFamily="18" charset="0"/>
            </a:endParaRPr>
          </a:p>
          <a:p>
            <a:pPr marL="180975" indent="-180975">
              <a:buFont typeface="Arial" panose="020B0604020202020204" pitchFamily="34" charset="0"/>
              <a:buChar char="•"/>
            </a:pPr>
            <a:r>
              <a:rPr lang="en-ZA" sz="1400" b="1" dirty="0">
                <a:solidFill>
                  <a:schemeClr val="tx1"/>
                </a:solidFill>
                <a:cs typeface="Times New Roman" panose="02020603050405020304" pitchFamily="18" charset="0"/>
              </a:rPr>
              <a:t>Challenges</a:t>
            </a:r>
            <a:r>
              <a:rPr lang="en-ZA" sz="1400" dirty="0">
                <a:solidFill>
                  <a:schemeClr val="tx1"/>
                </a:solidFill>
                <a:cs typeface="Times New Roman" panose="02020603050405020304" pitchFamily="18" charset="0"/>
              </a:rPr>
              <a:t> – </a:t>
            </a:r>
            <a:r>
              <a:rPr lang="en-ZA" sz="1400" dirty="0" smtClean="0">
                <a:solidFill>
                  <a:schemeClr val="tx1"/>
                </a:solidFill>
                <a:cs typeface="Times New Roman" panose="02020603050405020304" pitchFamily="18" charset="0"/>
              </a:rPr>
              <a:t>N/A</a:t>
            </a:r>
          </a:p>
          <a:p>
            <a:endParaRPr lang="en-ZA" sz="1400" dirty="0">
              <a:solidFill>
                <a:schemeClr val="tx1"/>
              </a:solidFill>
              <a:cs typeface="Times New Roman" panose="02020603050405020304" pitchFamily="18" charset="0"/>
            </a:endParaRPr>
          </a:p>
          <a:p>
            <a:pPr marL="180975" indent="-180975">
              <a:buFont typeface="Arial" panose="020B0604020202020204" pitchFamily="34" charset="0"/>
              <a:buChar char="•"/>
            </a:pPr>
            <a:r>
              <a:rPr lang="en-ZA" sz="1400" b="1" dirty="0">
                <a:solidFill>
                  <a:schemeClr val="tx1"/>
                </a:solidFill>
                <a:cs typeface="Times New Roman" panose="02020603050405020304" pitchFamily="18" charset="0"/>
              </a:rPr>
              <a:t>Interventions</a:t>
            </a:r>
            <a:r>
              <a:rPr lang="en-ZA" sz="1400" dirty="0">
                <a:solidFill>
                  <a:schemeClr val="tx1"/>
                </a:solidFill>
                <a:cs typeface="Times New Roman" panose="02020603050405020304" pitchFamily="18" charset="0"/>
              </a:rPr>
              <a:t> – </a:t>
            </a:r>
            <a:r>
              <a:rPr lang="en-ZA" sz="1400" dirty="0" smtClean="0">
                <a:solidFill>
                  <a:schemeClr val="tx1"/>
                </a:solidFill>
                <a:cs typeface="Times New Roman" panose="02020603050405020304" pitchFamily="18" charset="0"/>
              </a:rPr>
              <a:t>N/A</a:t>
            </a:r>
            <a:endParaRPr lang="en-ZA" sz="1400" dirty="0">
              <a:solidFill>
                <a:schemeClr val="tx1"/>
              </a:solidFill>
              <a:cs typeface="Times New Roman" panose="02020603050405020304" pitchFamily="18" charset="0"/>
            </a:endParaRPr>
          </a:p>
        </p:txBody>
      </p:sp>
      <p:sp>
        <p:nvSpPr>
          <p:cNvPr id="14" name="Rounded Rectangle 13"/>
          <p:cNvSpPr/>
          <p:nvPr/>
        </p:nvSpPr>
        <p:spPr>
          <a:xfrm>
            <a:off x="3090930" y="3103808"/>
            <a:ext cx="5885643" cy="1777284"/>
          </a:xfrm>
          <a:prstGeom prst="roundRect">
            <a:avLst/>
          </a:prstGeom>
          <a:solidFill>
            <a:schemeClr val="bg1"/>
          </a:solidFill>
          <a:ln cmpd="sng">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nSpc>
                <a:spcPct val="100000"/>
              </a:lnSpc>
              <a:buFont typeface="Arial" panose="020B0604020202020204" pitchFamily="34" charset="0"/>
              <a:buChar char="•"/>
            </a:pPr>
            <a:r>
              <a:rPr lang="en-ZA" sz="1400" b="1" dirty="0">
                <a:solidFill>
                  <a:schemeClr val="tx1"/>
                </a:solidFill>
                <a:cs typeface="Times New Roman" panose="02020603050405020304" pitchFamily="18" charset="0"/>
              </a:rPr>
              <a:t>Status Quo </a:t>
            </a:r>
            <a:r>
              <a:rPr lang="en-ZA" sz="1400" dirty="0">
                <a:solidFill>
                  <a:schemeClr val="tx1"/>
                </a:solidFill>
                <a:cs typeface="Times New Roman" panose="02020603050405020304" pitchFamily="18" charset="0"/>
              </a:rPr>
              <a:t>–</a:t>
            </a:r>
            <a:r>
              <a:rPr lang="en-ZA" sz="1400" b="1" dirty="0">
                <a:solidFill>
                  <a:schemeClr val="tx1"/>
                </a:solidFill>
                <a:cs typeface="Times New Roman" panose="02020603050405020304" pitchFamily="18" charset="0"/>
              </a:rPr>
              <a:t> </a:t>
            </a:r>
            <a:r>
              <a:rPr lang="en-ZA" sz="1400" dirty="0">
                <a:solidFill>
                  <a:schemeClr val="tx1"/>
                </a:solidFill>
                <a:cs typeface="Times New Roman" panose="02020603050405020304" pitchFamily="18" charset="0"/>
              </a:rPr>
              <a:t>Ready for </a:t>
            </a:r>
            <a:r>
              <a:rPr lang="en-ZA" sz="1400" dirty="0" smtClean="0">
                <a:solidFill>
                  <a:schemeClr val="tx1"/>
                </a:solidFill>
                <a:cs typeface="Times New Roman" panose="02020603050405020304" pitchFamily="18" charset="0"/>
              </a:rPr>
              <a:t>implementation</a:t>
            </a:r>
          </a:p>
          <a:p>
            <a:pPr>
              <a:lnSpc>
                <a:spcPct val="100000"/>
              </a:lnSpc>
            </a:pPr>
            <a:endParaRPr lang="en-ZA" sz="1400" dirty="0">
              <a:solidFill>
                <a:schemeClr val="tx1"/>
              </a:solidFill>
              <a:cs typeface="Times New Roman" panose="02020603050405020304" pitchFamily="18" charset="0"/>
            </a:endParaRPr>
          </a:p>
          <a:p>
            <a:pPr marL="180975" indent="-180975">
              <a:lnSpc>
                <a:spcPct val="100000"/>
              </a:lnSpc>
              <a:buFont typeface="Arial" panose="020B0604020202020204" pitchFamily="34" charset="0"/>
              <a:buChar char="•"/>
            </a:pPr>
            <a:r>
              <a:rPr lang="en-ZA" sz="1400" b="1" dirty="0">
                <a:solidFill>
                  <a:schemeClr val="tx1"/>
                </a:solidFill>
                <a:cs typeface="Times New Roman" panose="02020603050405020304" pitchFamily="18" charset="0"/>
              </a:rPr>
              <a:t>Challenges</a:t>
            </a:r>
            <a:r>
              <a:rPr lang="en-ZA" sz="1400" dirty="0">
                <a:solidFill>
                  <a:schemeClr val="tx1"/>
                </a:solidFill>
                <a:cs typeface="Times New Roman" panose="02020603050405020304" pitchFamily="18" charset="0"/>
              </a:rPr>
              <a:t> – </a:t>
            </a:r>
            <a:r>
              <a:rPr lang="en-ZA" sz="1400" dirty="0" smtClean="0">
                <a:solidFill>
                  <a:schemeClr val="tx1"/>
                </a:solidFill>
                <a:cs typeface="Times New Roman" panose="02020603050405020304" pitchFamily="18" charset="0"/>
              </a:rPr>
              <a:t>N/A </a:t>
            </a:r>
          </a:p>
          <a:p>
            <a:pPr>
              <a:lnSpc>
                <a:spcPct val="100000"/>
              </a:lnSpc>
            </a:pPr>
            <a:endParaRPr lang="en-ZA" sz="1400" dirty="0">
              <a:solidFill>
                <a:schemeClr val="tx1"/>
              </a:solidFill>
              <a:cs typeface="Times New Roman" panose="02020603050405020304" pitchFamily="18" charset="0"/>
            </a:endParaRPr>
          </a:p>
          <a:p>
            <a:pPr marL="180975" indent="-180975">
              <a:lnSpc>
                <a:spcPct val="100000"/>
              </a:lnSpc>
              <a:buFont typeface="Arial" panose="020B0604020202020204" pitchFamily="34" charset="0"/>
              <a:buChar char="•"/>
            </a:pPr>
            <a:r>
              <a:rPr lang="en-ZA" sz="1400" b="1" dirty="0">
                <a:solidFill>
                  <a:schemeClr val="tx1"/>
                </a:solidFill>
                <a:cs typeface="Times New Roman" panose="02020603050405020304" pitchFamily="18" charset="0"/>
              </a:rPr>
              <a:t>Interventions</a:t>
            </a:r>
            <a:r>
              <a:rPr lang="en-ZA" sz="1400" dirty="0">
                <a:solidFill>
                  <a:schemeClr val="tx1"/>
                </a:solidFill>
                <a:cs typeface="Times New Roman" panose="02020603050405020304" pitchFamily="18" charset="0"/>
              </a:rPr>
              <a:t> – </a:t>
            </a:r>
            <a:r>
              <a:rPr lang="en-ZA" sz="1400" dirty="0" smtClean="0">
                <a:solidFill>
                  <a:schemeClr val="tx1"/>
                </a:solidFill>
                <a:cs typeface="Times New Roman" panose="02020603050405020304" pitchFamily="18" charset="0"/>
              </a:rPr>
              <a:t>N/A</a:t>
            </a:r>
            <a:endParaRPr lang="en-ZA" sz="1400" dirty="0">
              <a:solidFill>
                <a:schemeClr val="tx1"/>
              </a:solidFill>
              <a:cs typeface="Times New Roman" panose="02020603050405020304" pitchFamily="18" charset="0"/>
            </a:endParaRPr>
          </a:p>
        </p:txBody>
      </p:sp>
      <p:sp>
        <p:nvSpPr>
          <p:cNvPr id="19" name="AutoShape 20"/>
          <p:cNvSpPr>
            <a:spLocks noChangeArrowheads="1"/>
          </p:cNvSpPr>
          <p:nvPr/>
        </p:nvSpPr>
        <p:spPr bwMode="auto">
          <a:xfrm>
            <a:off x="2441620" y="3889417"/>
            <a:ext cx="609600" cy="228600"/>
          </a:xfrm>
          <a:prstGeom prst="rightArrow">
            <a:avLst>
              <a:gd name="adj1" fmla="val 50000"/>
              <a:gd name="adj2" fmla="val 66667"/>
            </a:avLst>
          </a:prstGeom>
          <a:solidFill>
            <a:srgbClr val="FFC000"/>
          </a:solidFill>
          <a:ln w="9525">
            <a:solidFill>
              <a:schemeClr val="tx1"/>
            </a:solidFill>
            <a:miter lim="800000"/>
            <a:headEnd/>
            <a:tailEnd/>
          </a:ln>
          <a:effectLst/>
        </p:spPr>
        <p:txBody>
          <a:bodyPr wrap="none" anchor="ctr"/>
          <a:lstStyle/>
          <a:p>
            <a:endParaRPr lang="en-ZA"/>
          </a:p>
        </p:txBody>
      </p:sp>
      <p:sp>
        <p:nvSpPr>
          <p:cNvPr id="16" name="Rounded Rectangle 15"/>
          <p:cNvSpPr/>
          <p:nvPr/>
        </p:nvSpPr>
        <p:spPr>
          <a:xfrm>
            <a:off x="111618" y="875763"/>
            <a:ext cx="2253802" cy="1813776"/>
          </a:xfrm>
          <a:prstGeom prst="round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smtClean="0">
                <a:solidFill>
                  <a:schemeClr val="tx1"/>
                </a:solidFill>
                <a:cs typeface="Times New Roman" panose="02020603050405020304" pitchFamily="18" charset="0"/>
              </a:rPr>
              <a:t>13.</a:t>
            </a:r>
            <a:endParaRPr lang="en-ZA" sz="1600" b="1" dirty="0">
              <a:solidFill>
                <a:schemeClr val="tx1"/>
              </a:solidFill>
              <a:cs typeface="Times New Roman" panose="02020603050405020304" pitchFamily="18" charset="0"/>
            </a:endParaRPr>
          </a:p>
          <a:p>
            <a:pPr algn="ctr"/>
            <a:r>
              <a:rPr lang="en-ZA" sz="1600" b="1" u="sng" dirty="0" smtClean="0">
                <a:solidFill>
                  <a:schemeClr val="tx1"/>
                </a:solidFill>
                <a:cs typeface="Times New Roman" panose="02020603050405020304" pitchFamily="18" charset="0"/>
              </a:rPr>
              <a:t>Sicelo Precinct</a:t>
            </a:r>
            <a:endParaRPr lang="en-ZA" sz="1600" b="1" u="sng" dirty="0">
              <a:solidFill>
                <a:schemeClr val="tx1"/>
              </a:solidFill>
              <a:cs typeface="Times New Roman" panose="02020603050405020304" pitchFamily="18" charset="0"/>
            </a:endParaRPr>
          </a:p>
        </p:txBody>
      </p:sp>
      <p:sp>
        <p:nvSpPr>
          <p:cNvPr id="17" name="Rounded Rectangle 16"/>
          <p:cNvSpPr/>
          <p:nvPr/>
        </p:nvSpPr>
        <p:spPr>
          <a:xfrm>
            <a:off x="111619" y="2949261"/>
            <a:ext cx="2253802" cy="1813776"/>
          </a:xfrm>
          <a:prstGeom prst="round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smtClean="0">
                <a:solidFill>
                  <a:schemeClr val="tx1"/>
                </a:solidFill>
                <a:cs typeface="Times New Roman" panose="02020603050405020304" pitchFamily="18" charset="0"/>
              </a:rPr>
              <a:t>14.</a:t>
            </a:r>
          </a:p>
          <a:p>
            <a:pPr algn="ctr"/>
            <a:r>
              <a:rPr lang="en-ZA" sz="1600" b="1" u="sng" dirty="0" smtClean="0">
                <a:solidFill>
                  <a:schemeClr val="tx1"/>
                </a:solidFill>
                <a:cs typeface="Times New Roman" panose="02020603050405020304" pitchFamily="18" charset="0"/>
              </a:rPr>
              <a:t>Devon Tannery</a:t>
            </a:r>
            <a:endParaRPr lang="en-ZA" sz="1600" b="1" u="sng"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15832099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ECONOMIC AND SPATIAL TRANSFORMATION</a:t>
            </a:r>
          </a:p>
        </p:txBody>
      </p:sp>
    </p:spTree>
    <p:extLst>
      <p:ext uri="{BB962C8B-B14F-4D97-AF65-F5344CB8AC3E}">
        <p14:creationId xmlns:p14="http://schemas.microsoft.com/office/powerpoint/2010/main" val="11784502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85493"/>
            <a:ext cx="8229600" cy="1143000"/>
          </a:xfrm>
        </p:spPr>
        <p:txBody>
          <a:bodyPr/>
          <a:lstStyle/>
          <a:p>
            <a:r>
              <a:rPr lang="en-US" dirty="0" smtClean="0"/>
              <a:t>Tourism</a:t>
            </a:r>
            <a:endParaRPr lang="en-US" dirty="0" smtClean="0"/>
          </a:p>
        </p:txBody>
      </p:sp>
      <p:sp>
        <p:nvSpPr>
          <p:cNvPr id="3" name="Content Placeholder 2"/>
          <p:cNvSpPr>
            <a:spLocks noGrp="1"/>
          </p:cNvSpPr>
          <p:nvPr>
            <p:ph idx="1"/>
          </p:nvPr>
        </p:nvSpPr>
        <p:spPr>
          <a:xfrm>
            <a:off x="235390" y="1236569"/>
            <a:ext cx="8546472" cy="4171950"/>
          </a:xfrm>
        </p:spPr>
        <p:txBody>
          <a:bodyPr rtlCol="0">
            <a:noAutofit/>
          </a:bodyPr>
          <a:lstStyle/>
          <a:p>
            <a:pPr>
              <a:defRPr/>
            </a:pPr>
            <a:r>
              <a:rPr lang="en-US" sz="2000" dirty="0"/>
              <a:t>Sedibeng is fortunate in terms of the tourism destinations as it lies along the Vaal River and </a:t>
            </a:r>
            <a:r>
              <a:rPr lang="en-US" sz="2000" dirty="0" smtClean="0"/>
              <a:t>hosts </a:t>
            </a:r>
            <a:r>
              <a:rPr lang="en-US" sz="2000" dirty="0"/>
              <a:t>the cradle of human </a:t>
            </a:r>
            <a:r>
              <a:rPr lang="en-US" sz="2000" dirty="0" smtClean="0"/>
              <a:t>rights. </a:t>
            </a:r>
            <a:endParaRPr lang="en-US" sz="2000" dirty="0"/>
          </a:p>
          <a:p>
            <a:pPr marL="0" indent="0">
              <a:buNone/>
              <a:defRPr/>
            </a:pPr>
            <a:r>
              <a:rPr lang="en-US" sz="2000" b="1" dirty="0"/>
              <a:t>Therefore the tourism city has potential to:</a:t>
            </a:r>
          </a:p>
          <a:p>
            <a:pPr>
              <a:defRPr/>
            </a:pPr>
            <a:r>
              <a:rPr lang="en-US" sz="2000" dirty="0"/>
              <a:t>Promote Vaal River City and Suikerbosrand Nature </a:t>
            </a:r>
            <a:r>
              <a:rPr lang="en-US" sz="2000" dirty="0" smtClean="0"/>
              <a:t>Reserve</a:t>
            </a:r>
            <a:endParaRPr lang="en-US" sz="2000" dirty="0"/>
          </a:p>
          <a:p>
            <a:pPr>
              <a:defRPr/>
            </a:pPr>
            <a:r>
              <a:rPr lang="en-US" sz="2000" dirty="0"/>
              <a:t>Explore the possibility of establishing a </a:t>
            </a:r>
            <a:r>
              <a:rPr lang="en-US" sz="2000" dirty="0" smtClean="0"/>
              <a:t>Water </a:t>
            </a:r>
            <a:r>
              <a:rPr lang="en-US" sz="2000" dirty="0"/>
              <a:t>Theme Park</a:t>
            </a:r>
          </a:p>
          <a:p>
            <a:pPr>
              <a:defRPr/>
            </a:pPr>
            <a:r>
              <a:rPr lang="en-US" sz="2000" dirty="0"/>
              <a:t>It will provide jobs for the </a:t>
            </a:r>
            <a:r>
              <a:rPr lang="en-US" sz="2000" dirty="0" smtClean="0"/>
              <a:t>locals</a:t>
            </a:r>
            <a:endParaRPr lang="en-US" sz="2000" dirty="0"/>
          </a:p>
          <a:p>
            <a:pPr>
              <a:defRPr/>
            </a:pPr>
            <a:r>
              <a:rPr lang="en-US" sz="2000" dirty="0"/>
              <a:t>It will raises the profile of the district generally. Tourism gives the locality a chance to show itself off and raise its profile </a:t>
            </a:r>
            <a:r>
              <a:rPr lang="en-US" sz="2000" dirty="0" smtClean="0"/>
              <a:t>nationally </a:t>
            </a:r>
            <a:r>
              <a:rPr lang="en-US" sz="2000" dirty="0"/>
              <a:t>and </a:t>
            </a:r>
            <a:r>
              <a:rPr lang="en-US" sz="2000" dirty="0" smtClean="0"/>
              <a:t>in the </a:t>
            </a:r>
            <a:r>
              <a:rPr lang="en-US" sz="2000" dirty="0"/>
              <a:t>world.</a:t>
            </a:r>
          </a:p>
          <a:p>
            <a:pPr>
              <a:defRPr/>
            </a:pPr>
            <a:r>
              <a:rPr lang="en-US" sz="2000" dirty="0"/>
              <a:t>It will provide </a:t>
            </a:r>
            <a:r>
              <a:rPr lang="en-US" sz="2000" dirty="0" smtClean="0"/>
              <a:t>incentives </a:t>
            </a:r>
            <a:r>
              <a:rPr lang="en-US" sz="2000" dirty="0"/>
              <a:t>for investment in infrastructure such as roads and rail networks, as well as funding local medical and education facilities.</a:t>
            </a:r>
          </a:p>
          <a:p>
            <a:pPr>
              <a:defRPr/>
            </a:pPr>
            <a:r>
              <a:rPr lang="en-US" sz="2000" dirty="0"/>
              <a:t>It will provide economic incentives for a place to preserve (parks and heritage sites) </a:t>
            </a:r>
          </a:p>
        </p:txBody>
      </p:sp>
      <p:sp>
        <p:nvSpPr>
          <p:cNvPr id="5124" name="Rectangle 3"/>
          <p:cNvSpPr>
            <a:spLocks noChangeArrowheads="1"/>
          </p:cNvSpPr>
          <p:nvPr/>
        </p:nvSpPr>
        <p:spPr bwMode="auto">
          <a:xfrm>
            <a:off x="2857500" y="2563416"/>
            <a:ext cx="34290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sz="1350"/>
          </a:p>
        </p:txBody>
      </p:sp>
    </p:spTree>
    <p:extLst>
      <p:ext uri="{BB962C8B-B14F-4D97-AF65-F5344CB8AC3E}">
        <p14:creationId xmlns:p14="http://schemas.microsoft.com/office/powerpoint/2010/main" val="22378440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US" dirty="0" smtClean="0"/>
              <a:t>Investment Facilitation Strategy</a:t>
            </a:r>
            <a:br>
              <a:rPr lang="en-US" dirty="0" smtClean="0"/>
            </a:br>
            <a:endParaRPr lang="en-US" dirty="0" smtClean="0"/>
          </a:p>
        </p:txBody>
      </p:sp>
      <p:sp>
        <p:nvSpPr>
          <p:cNvPr id="7171" name="Content Placeholder 2"/>
          <p:cNvSpPr>
            <a:spLocks noGrp="1"/>
          </p:cNvSpPr>
          <p:nvPr>
            <p:ph idx="1"/>
          </p:nvPr>
        </p:nvSpPr>
        <p:spPr/>
        <p:txBody>
          <a:bodyPr>
            <a:normAutofit/>
          </a:bodyPr>
          <a:lstStyle/>
          <a:p>
            <a:pPr algn="just" eaLnBrk="0" hangingPunct="0"/>
            <a:r>
              <a:rPr lang="en-US" dirty="0"/>
              <a:t>Urgently Pursue the Regional Sewer Investment Project to unlock mixed spatial development in the Southern Corridor with National Department of Water Affairs to create the best investment topologies based on our Geographical spatial layout, SDF and GDS.</a:t>
            </a:r>
          </a:p>
        </p:txBody>
      </p:sp>
    </p:spTree>
    <p:extLst>
      <p:ext uri="{BB962C8B-B14F-4D97-AF65-F5344CB8AC3E}">
        <p14:creationId xmlns:p14="http://schemas.microsoft.com/office/powerpoint/2010/main" val="35771909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ZA" altLang="en-US" dirty="0" smtClean="0"/>
              <a:t>Spatial Transformation</a:t>
            </a:r>
            <a:endParaRPr lang="en-US" dirty="0" smtClean="0"/>
          </a:p>
        </p:txBody>
      </p:sp>
      <p:sp>
        <p:nvSpPr>
          <p:cNvPr id="13315" name="Content Placeholder 2"/>
          <p:cNvSpPr>
            <a:spLocks noGrp="1"/>
          </p:cNvSpPr>
          <p:nvPr>
            <p:ph idx="1"/>
          </p:nvPr>
        </p:nvSpPr>
        <p:spPr>
          <a:xfrm>
            <a:off x="0" y="1504785"/>
            <a:ext cx="9144000" cy="4087416"/>
          </a:xfrm>
        </p:spPr>
        <p:txBody>
          <a:bodyPr>
            <a:normAutofit/>
          </a:bodyPr>
          <a:lstStyle/>
          <a:p>
            <a:pPr lvl="1"/>
            <a:endParaRPr lang="en-ZA" sz="2400" dirty="0"/>
          </a:p>
          <a:p>
            <a:pPr lvl="1"/>
            <a:r>
              <a:rPr lang="en-ZA" sz="2400" dirty="0"/>
              <a:t>With regards to the Aerotropolis, there is an urgent need to declare the identified area as a “</a:t>
            </a:r>
            <a:r>
              <a:rPr lang="en-ZA" sz="2400" b="1" dirty="0"/>
              <a:t>Special Economic Zone</a:t>
            </a:r>
            <a:r>
              <a:rPr lang="en-ZA" sz="2400" dirty="0"/>
              <a:t>” in order for the project to access relevant funding. </a:t>
            </a:r>
          </a:p>
          <a:p>
            <a:pPr marL="457200" lvl="1" indent="0">
              <a:buNone/>
            </a:pPr>
            <a:endParaRPr lang="en-ZA" sz="2400" dirty="0"/>
          </a:p>
        </p:txBody>
      </p:sp>
    </p:spTree>
    <p:extLst>
      <p:ext uri="{BB962C8B-B14F-4D97-AF65-F5344CB8AC3E}">
        <p14:creationId xmlns:p14="http://schemas.microsoft.com/office/powerpoint/2010/main" val="34583199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smtClean="0"/>
              <a:t>challenges</a:t>
            </a:r>
            <a:endParaRPr lang="en-ZA" dirty="0"/>
          </a:p>
        </p:txBody>
      </p:sp>
    </p:spTree>
    <p:extLst>
      <p:ext uri="{BB962C8B-B14F-4D97-AF65-F5344CB8AC3E}">
        <p14:creationId xmlns:p14="http://schemas.microsoft.com/office/powerpoint/2010/main" val="2896996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ROLE OF SEDIBENG DISTRICT MUNICIPALITY</a:t>
            </a:r>
            <a:endParaRPr lang="en-ZA" dirty="0"/>
          </a:p>
        </p:txBody>
      </p:sp>
    </p:spTree>
    <p:extLst>
      <p:ext uri="{BB962C8B-B14F-4D97-AF65-F5344CB8AC3E}">
        <p14:creationId xmlns:p14="http://schemas.microsoft.com/office/powerpoint/2010/main" val="17352603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Challenges</a:t>
            </a:r>
            <a:endParaRPr lang="en-ZA" dirty="0"/>
          </a:p>
        </p:txBody>
      </p:sp>
      <p:sp>
        <p:nvSpPr>
          <p:cNvPr id="5" name="Content Placeholder 4"/>
          <p:cNvSpPr>
            <a:spLocks noGrp="1"/>
          </p:cNvSpPr>
          <p:nvPr>
            <p:ph idx="1"/>
          </p:nvPr>
        </p:nvSpPr>
        <p:spPr>
          <a:xfrm>
            <a:off x="366666" y="1274275"/>
            <a:ext cx="8397088" cy="4773439"/>
          </a:xfrm>
        </p:spPr>
        <p:txBody>
          <a:bodyPr>
            <a:normAutofit fontScale="77500" lnSpcReduction="20000"/>
          </a:bodyPr>
          <a:lstStyle/>
          <a:p>
            <a:r>
              <a:rPr lang="en-ZA" b="1" dirty="0" smtClean="0"/>
              <a:t>Financial Position</a:t>
            </a:r>
            <a:r>
              <a:rPr lang="en-ZA" dirty="0" smtClean="0"/>
              <a:t>:</a:t>
            </a:r>
          </a:p>
          <a:p>
            <a:pPr lvl="1"/>
            <a:r>
              <a:rPr lang="en-ZA" dirty="0" smtClean="0"/>
              <a:t>The 2019/20 budget has an operational deficit of R23,3 million</a:t>
            </a:r>
          </a:p>
          <a:p>
            <a:pPr lvl="1"/>
            <a:r>
              <a:rPr lang="en-ZA" dirty="0" smtClean="0"/>
              <a:t>The 2017/18 financial year closed on an operating  deficit of R89,3 million</a:t>
            </a:r>
          </a:p>
          <a:p>
            <a:pPr lvl="1"/>
            <a:r>
              <a:rPr lang="en-ZA" dirty="0" smtClean="0"/>
              <a:t>Employee related costs comprise 71,5% of total revenue</a:t>
            </a:r>
          </a:p>
          <a:p>
            <a:pPr lvl="1"/>
            <a:r>
              <a:rPr lang="en-ZA" dirty="0" smtClean="0"/>
              <a:t>Salaries budgeted in 2019/20 at R276 million while Equitable Share allocation is R268 million</a:t>
            </a:r>
          </a:p>
          <a:p>
            <a:pPr lvl="1"/>
            <a:r>
              <a:rPr lang="en-ZA" dirty="0" smtClean="0"/>
              <a:t>Heavy dependency on grants: 74% of total revenue from transfers &amp; subsidies</a:t>
            </a:r>
          </a:p>
          <a:p>
            <a:pPr lvl="1"/>
            <a:r>
              <a:rPr lang="en-ZA" dirty="0" smtClean="0"/>
              <a:t>Cash flow constraints resulted in debt of R90 million owing to Dept. of Transport</a:t>
            </a:r>
          </a:p>
          <a:p>
            <a:pPr lvl="1"/>
            <a:r>
              <a:rPr lang="en-ZA" dirty="0" smtClean="0"/>
              <a:t>Rejection of application for roll-over of 2017/2018 grant allocations resulting in R14 million of unspent grants due payable</a:t>
            </a:r>
          </a:p>
        </p:txBody>
      </p:sp>
    </p:spTree>
    <p:extLst>
      <p:ext uri="{BB962C8B-B14F-4D97-AF65-F5344CB8AC3E}">
        <p14:creationId xmlns:p14="http://schemas.microsoft.com/office/powerpoint/2010/main" val="13643928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Challenges</a:t>
            </a:r>
            <a:endParaRPr lang="en-ZA" dirty="0"/>
          </a:p>
        </p:txBody>
      </p:sp>
      <p:sp>
        <p:nvSpPr>
          <p:cNvPr id="5" name="Content Placeholder 4"/>
          <p:cNvSpPr>
            <a:spLocks noGrp="1"/>
          </p:cNvSpPr>
          <p:nvPr>
            <p:ph idx="1"/>
          </p:nvPr>
        </p:nvSpPr>
        <p:spPr>
          <a:xfrm>
            <a:off x="457200" y="1310490"/>
            <a:ext cx="8306554" cy="4212124"/>
          </a:xfrm>
        </p:spPr>
        <p:txBody>
          <a:bodyPr>
            <a:normAutofit fontScale="92500" lnSpcReduction="20000"/>
          </a:bodyPr>
          <a:lstStyle/>
          <a:p>
            <a:r>
              <a:rPr lang="en-ZA" b="1" dirty="0" smtClean="0"/>
              <a:t>Unfunded Mandates</a:t>
            </a:r>
            <a:r>
              <a:rPr lang="en-ZA" dirty="0" smtClean="0"/>
              <a:t>:</a:t>
            </a:r>
          </a:p>
          <a:p>
            <a:pPr lvl="1"/>
            <a:r>
              <a:rPr lang="en-ZA" dirty="0"/>
              <a:t>Of the 22 total functions that the municipality is currently performing, only 8 out of 37 Constitutional functions and 8 out of 16 Municipal Structures Act functions are </a:t>
            </a:r>
            <a:r>
              <a:rPr lang="en-ZA" dirty="0" smtClean="0"/>
              <a:t>mandated (</a:t>
            </a:r>
            <a:r>
              <a:rPr lang="en-ZA" dirty="0"/>
              <a:t>a total of 9 out of the 22 are local government functions). </a:t>
            </a:r>
            <a:endParaRPr lang="en-ZA" dirty="0" smtClean="0"/>
          </a:p>
          <a:p>
            <a:pPr lvl="1"/>
            <a:r>
              <a:rPr lang="en-ZA" dirty="0" smtClean="0"/>
              <a:t>Out </a:t>
            </a:r>
            <a:r>
              <a:rPr lang="en-ZA" dirty="0"/>
              <a:t>of </a:t>
            </a:r>
            <a:r>
              <a:rPr lang="en-ZA" dirty="0" smtClean="0"/>
              <a:t>these </a:t>
            </a:r>
            <a:r>
              <a:rPr lang="en-ZA" dirty="0"/>
              <a:t>22 </a:t>
            </a:r>
            <a:r>
              <a:rPr lang="en-ZA" dirty="0" smtClean="0"/>
              <a:t>functions, there </a:t>
            </a:r>
            <a:r>
              <a:rPr lang="en-ZA" dirty="0"/>
              <a:t>are 13 </a:t>
            </a:r>
            <a:r>
              <a:rPr lang="en-ZA" dirty="0" smtClean="0"/>
              <a:t>functions that </a:t>
            </a:r>
            <a:r>
              <a:rPr lang="en-ZA" dirty="0"/>
              <a:t>the municipality is currently rendering that are legislatively not for the competency of district municipalities, 2 of which are being rendered on an agency </a:t>
            </a:r>
            <a:r>
              <a:rPr lang="en-ZA" dirty="0" smtClean="0"/>
              <a:t>basis (Licensing and IT).</a:t>
            </a:r>
            <a:endParaRPr lang="en-ZA" dirty="0"/>
          </a:p>
        </p:txBody>
      </p:sp>
    </p:spTree>
    <p:extLst>
      <p:ext uri="{BB962C8B-B14F-4D97-AF65-F5344CB8AC3E}">
        <p14:creationId xmlns:p14="http://schemas.microsoft.com/office/powerpoint/2010/main" val="16995641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Challenges</a:t>
            </a:r>
            <a:endParaRPr lang="en-ZA" dirty="0"/>
          </a:p>
        </p:txBody>
      </p:sp>
      <p:sp>
        <p:nvSpPr>
          <p:cNvPr id="5" name="Content Placeholder 4"/>
          <p:cNvSpPr>
            <a:spLocks noGrp="1"/>
          </p:cNvSpPr>
          <p:nvPr>
            <p:ph idx="1"/>
          </p:nvPr>
        </p:nvSpPr>
        <p:spPr>
          <a:xfrm>
            <a:off x="457200" y="1219954"/>
            <a:ext cx="8306554" cy="4836814"/>
          </a:xfrm>
        </p:spPr>
        <p:txBody>
          <a:bodyPr>
            <a:normAutofit fontScale="85000" lnSpcReduction="20000"/>
          </a:bodyPr>
          <a:lstStyle/>
          <a:p>
            <a:pPr fontAlgn="auto">
              <a:spcAft>
                <a:spcPts val="0"/>
              </a:spcAft>
              <a:defRPr/>
            </a:pPr>
            <a:r>
              <a:rPr lang="en-ZA" altLang="en-US" dirty="0">
                <a:latin typeface="Calibri" panose="020F0502020204030204" pitchFamily="34" charset="0"/>
              </a:rPr>
              <a:t>Lack of co-ordinated and coherent investment strategy and trade facilitation to attract investment into the region;</a:t>
            </a:r>
          </a:p>
          <a:p>
            <a:pPr fontAlgn="auto">
              <a:spcAft>
                <a:spcPts val="0"/>
              </a:spcAft>
              <a:defRPr/>
            </a:pPr>
            <a:r>
              <a:rPr lang="en-ZA" altLang="en-US" dirty="0">
                <a:latin typeface="Calibri" panose="020F0502020204030204" pitchFamily="34" charset="0"/>
              </a:rPr>
              <a:t>Whilst the region has developed its Growth and Development Strategy, various municipalities still operate as isolated entities economically given that there is no well-co-ordinated and coherent investment strategy for the entire district;</a:t>
            </a:r>
          </a:p>
          <a:p>
            <a:r>
              <a:rPr lang="en-ZA" b="1" dirty="0" smtClean="0"/>
              <a:t>Powers &amp; Functions</a:t>
            </a:r>
            <a:r>
              <a:rPr lang="en-ZA" dirty="0" smtClean="0"/>
              <a:t>:</a:t>
            </a:r>
          </a:p>
          <a:p>
            <a:pPr lvl="1"/>
            <a:r>
              <a:rPr lang="en-ZA" dirty="0" smtClean="0"/>
              <a:t>Out of the 15 possible Section 84(1) district functions, Sedibeng District Municipality performs only 5. This has had a negative impact on the municipality’s ability to generate their own sustainable income streams</a:t>
            </a:r>
            <a:endParaRPr lang="en-ZA" dirty="0"/>
          </a:p>
          <a:p>
            <a:pPr marL="457200" lvl="1" indent="0">
              <a:buNone/>
            </a:pPr>
            <a:endParaRPr lang="en-ZA" dirty="0" smtClean="0"/>
          </a:p>
        </p:txBody>
      </p:sp>
    </p:spTree>
    <p:extLst>
      <p:ext uri="{BB962C8B-B14F-4D97-AF65-F5344CB8AC3E}">
        <p14:creationId xmlns:p14="http://schemas.microsoft.com/office/powerpoint/2010/main" val="27425871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Proposed solutions</a:t>
            </a:r>
            <a:endParaRPr lang="en-ZA" dirty="0"/>
          </a:p>
        </p:txBody>
      </p:sp>
    </p:spTree>
    <p:extLst>
      <p:ext uri="{BB962C8B-B14F-4D97-AF65-F5344CB8AC3E}">
        <p14:creationId xmlns:p14="http://schemas.microsoft.com/office/powerpoint/2010/main" val="41488162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44699" y="104297"/>
            <a:ext cx="8289701" cy="629799"/>
          </a:xfrm>
        </p:spPr>
        <p:txBody>
          <a:bodyPr/>
          <a:lstStyle/>
          <a:p>
            <a:r>
              <a:rPr lang="en-ZA" sz="3200" dirty="0"/>
              <a:t>Proposed Solutions</a:t>
            </a:r>
            <a:endParaRPr lang="en-US" sz="3200" dirty="0" smtClean="0">
              <a:ln w="0"/>
              <a:effectLst>
                <a:outerShdw blurRad="38100" dist="25400" dir="5400000" algn="ctr" rotWithShape="0">
                  <a:srgbClr val="6E747A">
                    <a:alpha val="43000"/>
                  </a:srgbClr>
                </a:outerShdw>
              </a:effectLst>
            </a:endParaRPr>
          </a:p>
        </p:txBody>
      </p:sp>
      <p:sp>
        <p:nvSpPr>
          <p:cNvPr id="13315" name="Rectangle 3"/>
          <p:cNvSpPr>
            <a:spLocks noGrp="1" noChangeArrowheads="1"/>
          </p:cNvSpPr>
          <p:nvPr>
            <p:ph idx="1"/>
          </p:nvPr>
        </p:nvSpPr>
        <p:spPr>
          <a:xfrm>
            <a:off x="279042" y="924058"/>
            <a:ext cx="8255358" cy="5340939"/>
          </a:xfrm>
        </p:spPr>
        <p:txBody>
          <a:bodyPr>
            <a:noAutofit/>
          </a:bodyPr>
          <a:lstStyle/>
          <a:p>
            <a:pPr eaLnBrk="1" hangingPunct="1">
              <a:lnSpc>
                <a:spcPct val="90000"/>
              </a:lnSpc>
            </a:pPr>
            <a:r>
              <a:rPr lang="en-US" sz="1800" dirty="0" smtClean="0">
                <a:cs typeface="Times New Roman" panose="02020603050405020304" pitchFamily="18" charset="0"/>
              </a:rPr>
              <a:t>To grow our economy, through </a:t>
            </a:r>
            <a:r>
              <a:rPr lang="en-US" sz="1800" b="1" dirty="0" smtClean="0">
                <a:cs typeface="Times New Roman" panose="02020603050405020304" pitchFamily="18" charset="0"/>
              </a:rPr>
              <a:t>Local Economic Development</a:t>
            </a:r>
            <a:r>
              <a:rPr lang="en-US" sz="1800" dirty="0" smtClean="0">
                <a:cs typeface="Times New Roman" panose="02020603050405020304" pitchFamily="18" charset="0"/>
              </a:rPr>
              <a:t> we plan to:</a:t>
            </a:r>
          </a:p>
          <a:p>
            <a:pPr lvl="1"/>
            <a:r>
              <a:rPr lang="en-US" sz="1600" dirty="0" smtClean="0">
                <a:cs typeface="Times New Roman" panose="02020603050405020304" pitchFamily="18" charset="0"/>
              </a:rPr>
              <a:t>Increase EPWP roll out programmes.</a:t>
            </a:r>
            <a:endParaRPr lang="en-ZA" sz="1600" dirty="0" smtClean="0">
              <a:cs typeface="Times New Roman" panose="02020603050405020304" pitchFamily="18" charset="0"/>
            </a:endParaRPr>
          </a:p>
          <a:p>
            <a:pPr lvl="1"/>
            <a:r>
              <a:rPr lang="en-ZA" sz="1600" dirty="0" smtClean="0">
                <a:cs typeface="Times New Roman" panose="02020603050405020304" pitchFamily="18" charset="0"/>
              </a:rPr>
              <a:t>SMME’s and Cooperatives Empowerment</a:t>
            </a:r>
          </a:p>
          <a:p>
            <a:pPr lvl="1"/>
            <a:r>
              <a:rPr lang="en-US" sz="1600" dirty="0" smtClean="0">
                <a:cs typeface="Times New Roman" panose="02020603050405020304" pitchFamily="18" charset="0"/>
              </a:rPr>
              <a:t>Upgrading of Fresh Produce Market</a:t>
            </a:r>
          </a:p>
          <a:p>
            <a:pPr lvl="1"/>
            <a:r>
              <a:rPr lang="en-US" sz="1600" dirty="0" smtClean="0">
                <a:cs typeface="Times New Roman" panose="02020603050405020304" pitchFamily="18" charset="0"/>
              </a:rPr>
              <a:t>Construction of Government Precinct </a:t>
            </a:r>
          </a:p>
          <a:p>
            <a:pPr lvl="1"/>
            <a:r>
              <a:rPr lang="en-US" sz="1600" dirty="0" smtClean="0">
                <a:cs typeface="Times New Roman" panose="02020603050405020304" pitchFamily="18" charset="0"/>
              </a:rPr>
              <a:t>Pursue Vaal Aerotropolis</a:t>
            </a:r>
          </a:p>
          <a:p>
            <a:pPr marL="0" lvl="1" indent="0">
              <a:buNone/>
              <a:tabLst>
                <a:tab pos="92075" algn="l"/>
              </a:tabLst>
            </a:pPr>
            <a:endParaRPr lang="en-US" sz="1600" dirty="0" smtClean="0">
              <a:cs typeface="Times New Roman" panose="02020603050405020304" pitchFamily="18" charset="0"/>
            </a:endParaRPr>
          </a:p>
          <a:p>
            <a:pPr marL="285750" lvl="1">
              <a:buFont typeface="Arial" panose="020B0604020202020204" pitchFamily="34" charset="0"/>
              <a:buChar char="•"/>
              <a:tabLst>
                <a:tab pos="92075" algn="l"/>
              </a:tabLst>
            </a:pPr>
            <a:r>
              <a:rPr lang="en-US" sz="1800" dirty="0" smtClean="0">
                <a:cs typeface="Times New Roman" panose="02020603050405020304" pitchFamily="18" charset="0"/>
              </a:rPr>
              <a:t>Our focus on </a:t>
            </a:r>
            <a:r>
              <a:rPr lang="en-US" sz="1800" b="1" dirty="0" smtClean="0">
                <a:cs typeface="Times New Roman" panose="02020603050405020304" pitchFamily="18" charset="0"/>
              </a:rPr>
              <a:t>Agriculture </a:t>
            </a:r>
            <a:r>
              <a:rPr lang="en-US" sz="1800" dirty="0" smtClean="0">
                <a:cs typeface="Times New Roman" panose="02020603050405020304" pitchFamily="18" charset="0"/>
              </a:rPr>
              <a:t>will be</a:t>
            </a:r>
            <a:r>
              <a:rPr lang="en-US" sz="1800" b="1" dirty="0" smtClean="0">
                <a:cs typeface="Times New Roman" panose="02020603050405020304" pitchFamily="18" charset="0"/>
              </a:rPr>
              <a:t>:</a:t>
            </a:r>
          </a:p>
          <a:p>
            <a:pPr lvl="1"/>
            <a:r>
              <a:rPr lang="en-ZA" sz="1600" dirty="0" smtClean="0">
                <a:cs typeface="Times New Roman" panose="02020603050405020304" pitchFamily="18" charset="0"/>
              </a:rPr>
              <a:t>Facilitate </a:t>
            </a:r>
            <a:r>
              <a:rPr lang="en-ZA" sz="1600" dirty="0">
                <a:cs typeface="Times New Roman" panose="02020603050405020304" pitchFamily="18" charset="0"/>
              </a:rPr>
              <a:t>support for co-operatives, small scale farmers and small, medium and micro businesses striving towards productivity </a:t>
            </a:r>
            <a:r>
              <a:rPr lang="en-ZA" sz="1600" dirty="0" smtClean="0">
                <a:cs typeface="Times New Roman" panose="02020603050405020304" pitchFamily="18" charset="0"/>
              </a:rPr>
              <a:t>increase</a:t>
            </a:r>
          </a:p>
          <a:p>
            <a:pPr lvl="1"/>
            <a:r>
              <a:rPr lang="en-ZA" sz="1600" dirty="0" smtClean="0">
                <a:cs typeface="Times New Roman" panose="02020603050405020304" pitchFamily="18" charset="0"/>
              </a:rPr>
              <a:t>Ensure </a:t>
            </a:r>
            <a:r>
              <a:rPr lang="en-ZA" sz="1600" dirty="0">
                <a:cs typeface="Times New Roman" panose="02020603050405020304" pitchFamily="18" charset="0"/>
              </a:rPr>
              <a:t>food security </a:t>
            </a:r>
            <a:r>
              <a:rPr lang="en-ZA" sz="1600" dirty="0" smtClean="0">
                <a:cs typeface="Times New Roman" panose="02020603050405020304" pitchFamily="18" charset="0"/>
              </a:rPr>
              <a:t>through Agri-hubs</a:t>
            </a:r>
          </a:p>
          <a:p>
            <a:pPr lvl="1"/>
            <a:r>
              <a:rPr lang="en-ZA" sz="1600" dirty="0" smtClean="0">
                <a:cs typeface="Times New Roman" panose="02020603050405020304" pitchFamily="18" charset="0"/>
              </a:rPr>
              <a:t>Increase </a:t>
            </a:r>
            <a:r>
              <a:rPr lang="en-ZA" sz="1600" dirty="0">
                <a:cs typeface="Times New Roman" panose="02020603050405020304" pitchFamily="18" charset="0"/>
              </a:rPr>
              <a:t>food production and access to </a:t>
            </a:r>
            <a:r>
              <a:rPr lang="en-ZA" sz="1600" dirty="0" smtClean="0">
                <a:cs typeface="Times New Roman" panose="02020603050405020304" pitchFamily="18" charset="0"/>
              </a:rPr>
              <a:t>mechanization</a:t>
            </a:r>
          </a:p>
          <a:p>
            <a:pPr marL="457200" lvl="1" indent="0">
              <a:buNone/>
            </a:pPr>
            <a:endParaRPr lang="en-ZA" sz="1600" dirty="0" smtClean="0">
              <a:cs typeface="Times New Roman" panose="02020603050405020304" pitchFamily="18" charset="0"/>
            </a:endParaRPr>
          </a:p>
          <a:p>
            <a:pPr eaLnBrk="1" hangingPunct="1">
              <a:lnSpc>
                <a:spcPct val="80000"/>
              </a:lnSpc>
            </a:pPr>
            <a:r>
              <a:rPr lang="en-US" sz="1800" dirty="0">
                <a:cs typeface="Times New Roman" panose="02020603050405020304" pitchFamily="18" charset="0"/>
              </a:rPr>
              <a:t>On </a:t>
            </a:r>
            <a:r>
              <a:rPr lang="en-US" sz="1800" b="1" dirty="0">
                <a:cs typeface="Times New Roman" panose="02020603050405020304" pitchFamily="18" charset="0"/>
              </a:rPr>
              <a:t>Tourism </a:t>
            </a:r>
            <a:r>
              <a:rPr lang="en-US" sz="1800" dirty="0">
                <a:cs typeface="Times New Roman" panose="02020603050405020304" pitchFamily="18" charset="0"/>
              </a:rPr>
              <a:t>we plan </a:t>
            </a:r>
            <a:r>
              <a:rPr lang="en-US" sz="1800" dirty="0" smtClean="0">
                <a:cs typeface="Times New Roman" panose="02020603050405020304" pitchFamily="18" charset="0"/>
              </a:rPr>
              <a:t>to:</a:t>
            </a:r>
            <a:endParaRPr lang="en-US" sz="1800" dirty="0">
              <a:cs typeface="Times New Roman" panose="02020603050405020304" pitchFamily="18" charset="0"/>
            </a:endParaRPr>
          </a:p>
          <a:p>
            <a:pPr lvl="1"/>
            <a:r>
              <a:rPr lang="en-ZA" sz="1600" dirty="0" smtClean="0">
                <a:cs typeface="Times New Roman" panose="02020603050405020304" pitchFamily="18" charset="0"/>
              </a:rPr>
              <a:t>Create </a:t>
            </a:r>
            <a:r>
              <a:rPr lang="en-ZA" sz="1600" dirty="0">
                <a:cs typeface="Times New Roman" panose="02020603050405020304" pitchFamily="18" charset="0"/>
              </a:rPr>
              <a:t>tourism demand through targeted tourism marketing initiatives</a:t>
            </a:r>
          </a:p>
          <a:p>
            <a:pPr lvl="1"/>
            <a:r>
              <a:rPr lang="en-ZA" sz="1600" dirty="0">
                <a:cs typeface="Times New Roman" panose="02020603050405020304" pitchFamily="18" charset="0"/>
              </a:rPr>
              <a:t>Tourism Supply – Skills development skills and products in the tourism industry</a:t>
            </a:r>
            <a:endParaRPr lang="en-US" sz="1600" dirty="0">
              <a:cs typeface="Times New Roman" panose="02020603050405020304" pitchFamily="18" charset="0"/>
            </a:endParaRPr>
          </a:p>
          <a:p>
            <a:pPr marL="457200" lvl="1" indent="0">
              <a:buNone/>
            </a:pPr>
            <a:endParaRPr lang="en-ZA" sz="1600" dirty="0" smtClean="0">
              <a:cs typeface="Times New Roman" panose="02020603050405020304" pitchFamily="18" charset="0"/>
            </a:endParaRPr>
          </a:p>
          <a:p>
            <a:pPr marL="0" lvl="1" indent="0">
              <a:buNone/>
              <a:tabLst>
                <a:tab pos="92075" algn="l"/>
              </a:tabLst>
            </a:pPr>
            <a:endParaRPr lang="en-ZA" sz="1600" dirty="0" smtClean="0">
              <a:cs typeface="Times New Roman" panose="02020603050405020304" pitchFamily="18" charset="0"/>
            </a:endParaRPr>
          </a:p>
        </p:txBody>
      </p:sp>
    </p:spTree>
    <p:extLst>
      <p:ext uri="{BB962C8B-B14F-4D97-AF65-F5344CB8AC3E}">
        <p14:creationId xmlns:p14="http://schemas.microsoft.com/office/powerpoint/2010/main" val="17183893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56531"/>
            <a:ext cx="8229600" cy="1143000"/>
          </a:xfrm>
        </p:spPr>
        <p:txBody>
          <a:bodyPr/>
          <a:lstStyle/>
          <a:p>
            <a:r>
              <a:rPr lang="en-ZA" dirty="0" smtClean="0"/>
              <a:t>Proposed Solutions CONTD</a:t>
            </a:r>
            <a:endParaRPr lang="en-ZA" dirty="0"/>
          </a:p>
        </p:txBody>
      </p:sp>
      <p:sp>
        <p:nvSpPr>
          <p:cNvPr id="5" name="Content Placeholder 4"/>
          <p:cNvSpPr>
            <a:spLocks noGrp="1"/>
          </p:cNvSpPr>
          <p:nvPr>
            <p:ph idx="1"/>
          </p:nvPr>
        </p:nvSpPr>
        <p:spPr>
          <a:xfrm>
            <a:off x="457200" y="1301436"/>
            <a:ext cx="8229600" cy="4311712"/>
          </a:xfrm>
        </p:spPr>
        <p:txBody>
          <a:bodyPr>
            <a:normAutofit fontScale="77500" lnSpcReduction="20000"/>
          </a:bodyPr>
          <a:lstStyle/>
          <a:p>
            <a:pPr lvl="0"/>
            <a:r>
              <a:rPr lang="en-GB" dirty="0">
                <a:cs typeface="Arial" panose="020B0604020202020204" pitchFamily="34" charset="0"/>
              </a:rPr>
              <a:t>SDM to explore possible alternative funding for Bulk Infrastructure through GIFA;</a:t>
            </a:r>
          </a:p>
          <a:p>
            <a:pPr lvl="0"/>
            <a:r>
              <a:rPr lang="en-ZA" altLang="en-US" dirty="0"/>
              <a:t>Unlock the agricultural potential of Sedibeng region to serve as Gauteng Food basket;</a:t>
            </a:r>
          </a:p>
          <a:p>
            <a:r>
              <a:rPr lang="en-ZA" dirty="0" smtClean="0"/>
              <a:t>Municipality needs to decrease staff costs budget through reducing staff numbers:</a:t>
            </a:r>
          </a:p>
          <a:p>
            <a:pPr lvl="1"/>
            <a:r>
              <a:rPr lang="en-ZA" dirty="0" smtClean="0"/>
              <a:t>Moratorium on vacant posts;</a:t>
            </a:r>
          </a:p>
          <a:p>
            <a:pPr lvl="1"/>
            <a:r>
              <a:rPr lang="en-ZA" dirty="0" smtClean="0"/>
              <a:t>Transfer of staff to LMs e.g. 22 IT staff to be transferred in July 2019 to Emfuleni LM;</a:t>
            </a:r>
          </a:p>
          <a:p>
            <a:pPr lvl="1"/>
            <a:r>
              <a:rPr lang="en-ZA" dirty="0" smtClean="0"/>
              <a:t>Renegotiate commission percentage on the vehicle licensing tariffs promulgated by DOT;</a:t>
            </a:r>
          </a:p>
          <a:p>
            <a:r>
              <a:rPr lang="en-ZA" dirty="0" smtClean="0"/>
              <a:t>Pursue the path towards single governance authority/ metropolitan status</a:t>
            </a:r>
          </a:p>
          <a:p>
            <a:endParaRPr lang="en-ZA" dirty="0" smtClean="0"/>
          </a:p>
          <a:p>
            <a:pPr lvl="1"/>
            <a:endParaRPr lang="en-ZA" dirty="0" smtClean="0"/>
          </a:p>
          <a:p>
            <a:pPr lvl="1"/>
            <a:endParaRPr lang="en-ZA" dirty="0"/>
          </a:p>
        </p:txBody>
      </p:sp>
    </p:spTree>
    <p:extLst>
      <p:ext uri="{BB962C8B-B14F-4D97-AF65-F5344CB8AC3E}">
        <p14:creationId xmlns:p14="http://schemas.microsoft.com/office/powerpoint/2010/main" val="2972160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Closing remarks</a:t>
            </a:r>
            <a:endParaRPr lang="en-ZA" dirty="0"/>
          </a:p>
        </p:txBody>
      </p:sp>
    </p:spTree>
    <p:extLst>
      <p:ext uri="{BB962C8B-B14F-4D97-AF65-F5344CB8AC3E}">
        <p14:creationId xmlns:p14="http://schemas.microsoft.com/office/powerpoint/2010/main" val="20830075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Closing Remarks</a:t>
            </a:r>
            <a:endParaRPr lang="en-US" dirty="0"/>
          </a:p>
        </p:txBody>
      </p:sp>
      <p:sp>
        <p:nvSpPr>
          <p:cNvPr id="5" name="Content Placeholder 4"/>
          <p:cNvSpPr>
            <a:spLocks noGrp="1"/>
          </p:cNvSpPr>
          <p:nvPr>
            <p:ph idx="1"/>
          </p:nvPr>
        </p:nvSpPr>
        <p:spPr>
          <a:xfrm>
            <a:off x="375718" y="1256168"/>
            <a:ext cx="8311081" cy="4474675"/>
          </a:xfrm>
        </p:spPr>
        <p:txBody>
          <a:bodyPr>
            <a:normAutofit fontScale="85000" lnSpcReduction="10000"/>
          </a:bodyPr>
          <a:lstStyle/>
          <a:p>
            <a:pPr lvl="0"/>
            <a:r>
              <a:rPr lang="en-US" dirty="0">
                <a:latin typeface="Calibri" panose="020F0502020204030204" pitchFamily="34" charset="0"/>
                <a:cs typeface="Calibri" panose="020F0502020204030204" pitchFamily="34" charset="0"/>
              </a:rPr>
              <a:t>The focus on agritropolis and tourism, presents a huge potential for regional growth and advancement  The planned Vaal River City will also propel the region to the next level, and create many job opportunities, advance potential for investments and SMME development.</a:t>
            </a:r>
          </a:p>
          <a:p>
            <a:r>
              <a:rPr lang="en-ZA" dirty="0"/>
              <a:t>Implementation of plans developed, e.g. turnaround strategies, spatial development framework, feasibility studies conducted, etc.</a:t>
            </a:r>
          </a:p>
          <a:p>
            <a:r>
              <a:rPr lang="en-ZA" dirty="0"/>
              <a:t>Natural resources to be exploited for community development e.g. Tourism, no. of tertiary institutions, heritage of the </a:t>
            </a:r>
            <a:r>
              <a:rPr lang="en-ZA" dirty="0" smtClean="0"/>
              <a:t>region.</a:t>
            </a:r>
            <a:endParaRPr lang="en-ZA" dirty="0"/>
          </a:p>
          <a:p>
            <a:endParaRPr lang="en-ZA" dirty="0" smtClean="0">
              <a:latin typeface="Calibri" panose="020F0502020204030204" pitchFamily="34" charset="0"/>
              <a:cs typeface="Arial" panose="020B0604020202020204" pitchFamily="34" charset="0"/>
            </a:endParaRPr>
          </a:p>
          <a:p>
            <a:endParaRPr lang="en-ZA" dirty="0">
              <a:latin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163054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C:\Users\16212860\AppData\Local\Microsoft\Windows\Temporary Internet Files\Content.IE5\A4RI2AL7\questions_graph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006" y="3432474"/>
            <a:ext cx="371475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descr="C:\Users\16212860\AppData\Local\Microsoft\Windows\Temporary Internet Files\Content.IE5\A4RI2AL7\Thank-you-pinned-note[1].p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91363" y="427965"/>
            <a:ext cx="7815263" cy="3602037"/>
          </a:xfrm>
        </p:spPr>
      </p:pic>
    </p:spTree>
    <p:extLst>
      <p:ext uri="{BB962C8B-B14F-4D97-AF65-F5344CB8AC3E}">
        <p14:creationId xmlns:p14="http://schemas.microsoft.com/office/powerpoint/2010/main" val="1985948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3183" y="152403"/>
            <a:ext cx="8722217" cy="440025"/>
          </a:xfrm>
        </p:spPr>
        <p:txBody>
          <a:bodyPr>
            <a:normAutofit fontScale="90000"/>
          </a:bodyPr>
          <a:lstStyle/>
          <a:p>
            <a:r>
              <a:rPr lang="en-ZA" sz="3200" dirty="0" smtClean="0"/>
              <a:t>The </a:t>
            </a:r>
            <a:r>
              <a:rPr lang="en-ZA" sz="3200" dirty="0"/>
              <a:t>Role of Sedibeng District Municipality</a:t>
            </a:r>
            <a:endParaRPr lang="en-US" sz="3200" b="1" dirty="0"/>
          </a:p>
        </p:txBody>
      </p:sp>
      <p:sp>
        <p:nvSpPr>
          <p:cNvPr id="5123" name="Rectangle 3"/>
          <p:cNvSpPr>
            <a:spLocks noGrp="1" noChangeArrowheads="1"/>
          </p:cNvSpPr>
          <p:nvPr>
            <p:ph idx="1"/>
          </p:nvPr>
        </p:nvSpPr>
        <p:spPr>
          <a:xfrm>
            <a:off x="283335" y="875763"/>
            <a:ext cx="8744755" cy="5009881"/>
          </a:xfrm>
        </p:spPr>
        <p:txBody>
          <a:bodyPr>
            <a:normAutofit/>
          </a:bodyPr>
          <a:lstStyle/>
          <a:p>
            <a:pPr eaLnBrk="1" hangingPunct="1">
              <a:lnSpc>
                <a:spcPct val="150000"/>
              </a:lnSpc>
            </a:pPr>
            <a:r>
              <a:rPr lang="en-US" sz="2400" dirty="0" smtClean="0">
                <a:cs typeface="Times New Roman" panose="02020603050405020304" pitchFamily="18" charset="0"/>
              </a:rPr>
              <a:t>SDM </a:t>
            </a:r>
            <a:r>
              <a:rPr lang="en-US" sz="2400" dirty="0">
                <a:cs typeface="Times New Roman" panose="02020603050405020304" pitchFamily="18" charset="0"/>
              </a:rPr>
              <a:t>is a district municipality responsible for</a:t>
            </a:r>
          </a:p>
          <a:p>
            <a:pPr lvl="1" eaLnBrk="1" hangingPunct="1">
              <a:lnSpc>
                <a:spcPct val="150000"/>
              </a:lnSpc>
            </a:pPr>
            <a:r>
              <a:rPr lang="en-US" sz="2000" dirty="0">
                <a:cs typeface="Times New Roman" panose="02020603050405020304" pitchFamily="18" charset="0"/>
              </a:rPr>
              <a:t>Developing the Sedibeng region </a:t>
            </a:r>
            <a:r>
              <a:rPr lang="en-US" sz="2000" dirty="0" smtClean="0">
                <a:cs typeface="Times New Roman" panose="02020603050405020304" pitchFamily="18" charset="0"/>
              </a:rPr>
              <a:t>(Growth and Development Strategy and Local </a:t>
            </a:r>
            <a:r>
              <a:rPr lang="en-US" sz="2000" dirty="0">
                <a:cs typeface="Times New Roman" panose="02020603050405020304" pitchFamily="18" charset="0"/>
              </a:rPr>
              <a:t>Economic Development)</a:t>
            </a:r>
          </a:p>
          <a:p>
            <a:pPr lvl="1" eaLnBrk="1" hangingPunct="1">
              <a:lnSpc>
                <a:spcPct val="150000"/>
              </a:lnSpc>
            </a:pPr>
            <a:r>
              <a:rPr lang="en-US" sz="2000" dirty="0">
                <a:cs typeface="Times New Roman" panose="02020603050405020304" pitchFamily="18" charset="0"/>
              </a:rPr>
              <a:t>Certain functions including:</a:t>
            </a:r>
          </a:p>
          <a:p>
            <a:pPr lvl="2" eaLnBrk="1" hangingPunct="1">
              <a:lnSpc>
                <a:spcPct val="150000"/>
              </a:lnSpc>
            </a:pPr>
            <a:r>
              <a:rPr lang="en-US" sz="1800" dirty="0">
                <a:cs typeface="Times New Roman" panose="02020603050405020304" pitchFamily="18" charset="0"/>
              </a:rPr>
              <a:t>Registration and Licensing</a:t>
            </a:r>
          </a:p>
          <a:p>
            <a:pPr lvl="2" eaLnBrk="1" hangingPunct="1">
              <a:lnSpc>
                <a:spcPct val="150000"/>
              </a:lnSpc>
            </a:pPr>
            <a:r>
              <a:rPr lang="en-US" sz="1800" dirty="0">
                <a:cs typeface="Times New Roman" panose="02020603050405020304" pitchFamily="18" charset="0"/>
              </a:rPr>
              <a:t>Environment </a:t>
            </a:r>
          </a:p>
          <a:p>
            <a:pPr lvl="2" eaLnBrk="1" hangingPunct="1">
              <a:lnSpc>
                <a:spcPct val="150000"/>
              </a:lnSpc>
            </a:pPr>
            <a:r>
              <a:rPr lang="en-US" sz="1800" dirty="0">
                <a:cs typeface="Times New Roman" panose="02020603050405020304" pitchFamily="18" charset="0"/>
              </a:rPr>
              <a:t>Heritage</a:t>
            </a:r>
          </a:p>
          <a:p>
            <a:pPr lvl="1" eaLnBrk="1" hangingPunct="1">
              <a:lnSpc>
                <a:spcPct val="150000"/>
              </a:lnSpc>
            </a:pPr>
            <a:r>
              <a:rPr lang="en-US" sz="2000" dirty="0">
                <a:cs typeface="Times New Roman" panose="02020603050405020304" pitchFamily="18" charset="0"/>
              </a:rPr>
              <a:t>Planning, co-ordination and support to local municipalities</a:t>
            </a:r>
          </a:p>
          <a:p>
            <a:pPr eaLnBrk="1" hangingPunct="1">
              <a:lnSpc>
                <a:spcPct val="150000"/>
              </a:lnSpc>
            </a:pPr>
            <a:r>
              <a:rPr lang="en-US" sz="2400" dirty="0">
                <a:cs typeface="Times New Roman" panose="02020603050405020304" pitchFamily="18" charset="0"/>
              </a:rPr>
              <a:t>Our ‘seat’ of government </a:t>
            </a:r>
            <a:r>
              <a:rPr lang="en-US" sz="2400" dirty="0" smtClean="0">
                <a:cs typeface="Times New Roman" panose="02020603050405020304" pitchFamily="18" charset="0"/>
              </a:rPr>
              <a:t>are located in </a:t>
            </a:r>
            <a:r>
              <a:rPr lang="en-US" sz="2400" dirty="0">
                <a:cs typeface="Times New Roman" panose="02020603050405020304" pitchFamily="18" charset="0"/>
              </a:rPr>
              <a:t>Vereeniging. </a:t>
            </a:r>
          </a:p>
          <a:p>
            <a:pPr eaLnBrk="1" hangingPunct="1">
              <a:lnSpc>
                <a:spcPct val="80000"/>
              </a:lnSpc>
            </a:pPr>
            <a:endParaRPr lang="en-US" sz="2800" dirty="0"/>
          </a:p>
          <a:p>
            <a:pPr lvl="1" eaLnBrk="1" hangingPunct="1">
              <a:lnSpc>
                <a:spcPct val="80000"/>
              </a:lnSpc>
            </a:pPr>
            <a:endParaRPr lang="en-US" sz="2400" dirty="0"/>
          </a:p>
        </p:txBody>
      </p:sp>
      <p:sp>
        <p:nvSpPr>
          <p:cNvPr id="5131" name="Slide Number Placeholder 10"/>
          <p:cNvSpPr>
            <a:spLocks noGrp="1"/>
          </p:cNvSpPr>
          <p:nvPr>
            <p:ph type="sldNum" sz="quarter" idx="12"/>
          </p:nvPr>
        </p:nvSpPr>
        <p:spPr>
          <a:xfrm>
            <a:off x="6629400" y="6248400"/>
            <a:ext cx="2133600" cy="476250"/>
          </a:xfrm>
          <a:noFill/>
        </p:spPr>
        <p:txBody>
          <a:bodyPr/>
          <a:lstStyle/>
          <a:p>
            <a:fld id="{4585840E-2D7F-4DFD-8D71-E6895E28E29C}" type="slidenum">
              <a:rPr lang="en-US" b="1" smtClean="0"/>
              <a:pPr/>
              <a:t>4</a:t>
            </a:fld>
            <a:endParaRPr lang="en-US" b="1" dirty="0"/>
          </a:p>
        </p:txBody>
      </p:sp>
    </p:spTree>
    <p:extLst>
      <p:ext uri="{BB962C8B-B14F-4D97-AF65-F5344CB8AC3E}">
        <p14:creationId xmlns:p14="http://schemas.microsoft.com/office/powerpoint/2010/main" val="2913419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8610600" cy="990600"/>
          </a:xfrm>
        </p:spPr>
        <p:txBody>
          <a:bodyPr/>
          <a:lstStyle/>
          <a:p>
            <a:r>
              <a:rPr lang="en-ZA" sz="3200" dirty="0" smtClean="0"/>
              <a:t>Some </a:t>
            </a:r>
            <a:r>
              <a:rPr lang="en-ZA" sz="3200" dirty="0"/>
              <a:t>Facts and Findings about the region:</a:t>
            </a:r>
            <a:endParaRPr lang="en-US" sz="3200" b="1" dirty="0"/>
          </a:p>
        </p:txBody>
      </p:sp>
      <p:sp>
        <p:nvSpPr>
          <p:cNvPr id="6147" name="Rectangle 3"/>
          <p:cNvSpPr>
            <a:spLocks noGrp="1" noChangeArrowheads="1"/>
          </p:cNvSpPr>
          <p:nvPr>
            <p:ph idx="1"/>
          </p:nvPr>
        </p:nvSpPr>
        <p:spPr>
          <a:xfrm>
            <a:off x="203916" y="953036"/>
            <a:ext cx="4870361" cy="4551837"/>
          </a:xfrm>
          <a:solidFill>
            <a:schemeClr val="bg1"/>
          </a:solidFill>
        </p:spPr>
        <p:txBody>
          <a:bodyPr>
            <a:normAutofit/>
          </a:bodyPr>
          <a:lstStyle/>
          <a:p>
            <a:pPr eaLnBrk="1" hangingPunct="1"/>
            <a:r>
              <a:rPr lang="en-US" sz="2000" b="1" dirty="0" smtClean="0">
                <a:cs typeface="Times New Roman" panose="02020603050405020304" pitchFamily="18" charset="0"/>
              </a:rPr>
              <a:t>Towns </a:t>
            </a:r>
            <a:r>
              <a:rPr lang="en-US" sz="2000" b="1" dirty="0">
                <a:cs typeface="Times New Roman" panose="02020603050405020304" pitchFamily="18" charset="0"/>
              </a:rPr>
              <a:t>include: </a:t>
            </a:r>
            <a:r>
              <a:rPr lang="en-US" sz="2000" dirty="0">
                <a:cs typeface="Times New Roman" panose="02020603050405020304" pitchFamily="18" charset="0"/>
              </a:rPr>
              <a:t>Sebokeng, Evaton,  Vanderbijlpark, Vereeniging, Meyerton, Heidelberg, Sharpeville, Bophelong, Boipatong, Devon</a:t>
            </a:r>
          </a:p>
          <a:p>
            <a:pPr eaLnBrk="1" hangingPunct="1">
              <a:buNone/>
            </a:pPr>
            <a:endParaRPr lang="en-US" sz="1100" dirty="0">
              <a:cs typeface="Times New Roman" panose="02020603050405020304" pitchFamily="18" charset="0"/>
            </a:endParaRPr>
          </a:p>
          <a:p>
            <a:pPr eaLnBrk="1" hangingPunct="1"/>
            <a:r>
              <a:rPr lang="en-US" sz="2000" b="1" dirty="0">
                <a:cs typeface="Times New Roman" panose="02020603050405020304" pitchFamily="18" charset="0"/>
              </a:rPr>
              <a:t>Population: </a:t>
            </a:r>
            <a:r>
              <a:rPr lang="en-US" sz="2000" dirty="0">
                <a:cs typeface="Times New Roman" panose="02020603050405020304" pitchFamily="18" charset="0"/>
              </a:rPr>
              <a:t>Between 800 000 and 1 million people</a:t>
            </a:r>
          </a:p>
          <a:p>
            <a:pPr eaLnBrk="1" hangingPunct="1">
              <a:buNone/>
            </a:pPr>
            <a:endParaRPr lang="en-US" sz="1100" dirty="0">
              <a:cs typeface="Times New Roman" panose="02020603050405020304" pitchFamily="18" charset="0"/>
            </a:endParaRPr>
          </a:p>
          <a:p>
            <a:pPr eaLnBrk="1" hangingPunct="1"/>
            <a:r>
              <a:rPr lang="en-US" sz="2000" b="1" dirty="0">
                <a:cs typeface="Times New Roman" panose="02020603050405020304" pitchFamily="18" charset="0"/>
              </a:rPr>
              <a:t>Economy: </a:t>
            </a:r>
            <a:r>
              <a:rPr lang="en-US" sz="2000" dirty="0">
                <a:cs typeface="Times New Roman" panose="02020603050405020304" pitchFamily="18" charset="0"/>
              </a:rPr>
              <a:t>9</a:t>
            </a:r>
            <a:r>
              <a:rPr lang="en-US" sz="2000" baseline="30000" dirty="0">
                <a:cs typeface="Times New Roman" panose="02020603050405020304" pitchFamily="18" charset="0"/>
              </a:rPr>
              <a:t>th</a:t>
            </a:r>
            <a:r>
              <a:rPr lang="en-US" sz="2000" dirty="0">
                <a:cs typeface="Times New Roman" panose="02020603050405020304" pitchFamily="18" charset="0"/>
              </a:rPr>
              <a:t> largest economy in South </a:t>
            </a:r>
            <a:r>
              <a:rPr lang="en-US" sz="2000" dirty="0" smtClean="0">
                <a:cs typeface="Times New Roman" panose="02020603050405020304" pitchFamily="18" charset="0"/>
              </a:rPr>
              <a:t>Africa</a:t>
            </a:r>
          </a:p>
          <a:p>
            <a:pPr lvl="1"/>
            <a:r>
              <a:rPr lang="en-US" sz="2000" dirty="0" smtClean="0">
                <a:cs typeface="Times New Roman" panose="02020603050405020304" pitchFamily="18" charset="0"/>
              </a:rPr>
              <a:t>Manufacturing sector </a:t>
            </a:r>
            <a:r>
              <a:rPr lang="en-US" sz="2000" dirty="0" smtClean="0">
                <a:cs typeface="Times New Roman" panose="02020603050405020304" pitchFamily="18" charset="0"/>
              </a:rPr>
              <a:t>has been experiencing a growth decline resulting in job losses.</a:t>
            </a:r>
            <a:endParaRPr lang="en-US" sz="2000" dirty="0">
              <a:cs typeface="Times New Roman" panose="02020603050405020304" pitchFamily="18" charset="0"/>
            </a:endParaRPr>
          </a:p>
          <a:p>
            <a:pPr eaLnBrk="1" hangingPunct="1">
              <a:buNone/>
            </a:pPr>
            <a:endParaRPr lang="en-US" sz="2800" dirty="0">
              <a:cs typeface="Times New Roman" panose="02020603050405020304" pitchFamily="18" charset="0"/>
            </a:endParaRPr>
          </a:p>
        </p:txBody>
      </p:sp>
      <p:pic>
        <p:nvPicPr>
          <p:cNvPr id="6154" name="Picture 9" descr="300px-South_Africa_Districts_showing_NFS.png"/>
          <p:cNvPicPr>
            <a:picLocks noChangeAspect="1"/>
          </p:cNvPicPr>
          <p:nvPr/>
        </p:nvPicPr>
        <p:blipFill>
          <a:blip r:embed="rId3"/>
          <a:srcRect/>
          <a:stretch>
            <a:fillRect/>
          </a:stretch>
        </p:blipFill>
        <p:spPr bwMode="auto">
          <a:xfrm>
            <a:off x="5361904" y="1116169"/>
            <a:ext cx="3576034" cy="2514600"/>
          </a:xfrm>
          <a:prstGeom prst="rect">
            <a:avLst/>
          </a:prstGeom>
          <a:noFill/>
          <a:ln w="9525">
            <a:noFill/>
            <a:miter lim="800000"/>
            <a:headEnd/>
            <a:tailEnd/>
          </a:ln>
        </p:spPr>
      </p:pic>
      <p:pic>
        <p:nvPicPr>
          <p:cNvPr id="15" name="Picture 14"/>
          <p:cNvPicPr/>
          <p:nvPr/>
        </p:nvPicPr>
        <p:blipFill>
          <a:blip r:embed="rId4"/>
          <a:srcRect/>
          <a:stretch>
            <a:fillRect/>
          </a:stretch>
        </p:blipFill>
        <p:spPr bwMode="auto">
          <a:xfrm>
            <a:off x="5181600" y="3757412"/>
            <a:ext cx="3962400" cy="3100588"/>
          </a:xfrm>
          <a:prstGeom prst="rect">
            <a:avLst/>
          </a:prstGeom>
          <a:noFill/>
          <a:ln w="9525">
            <a:noFill/>
            <a:miter lim="800000"/>
            <a:headEnd/>
            <a:tailEnd/>
          </a:ln>
        </p:spPr>
      </p:pic>
    </p:spTree>
    <p:extLst>
      <p:ext uri="{BB962C8B-B14F-4D97-AF65-F5344CB8AC3E}">
        <p14:creationId xmlns:p14="http://schemas.microsoft.com/office/powerpoint/2010/main" val="4046583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851" y="107550"/>
            <a:ext cx="8180499" cy="613668"/>
          </a:xfrm>
        </p:spPr>
        <p:txBody>
          <a:bodyPr>
            <a:normAutofit fontScale="90000"/>
          </a:bodyPr>
          <a:lstStyle/>
          <a:p>
            <a:r>
              <a:rPr lang="en-ZA" sz="3200" dirty="0" smtClean="0"/>
              <a:t>Some Facts and Findings about the region: </a:t>
            </a:r>
            <a:r>
              <a:rPr lang="en-ZA" sz="3200" dirty="0" smtClean="0"/>
              <a:t>CONTD</a:t>
            </a:r>
            <a:endParaRPr lang="en-ZA" sz="3200" dirty="0"/>
          </a:p>
        </p:txBody>
      </p:sp>
      <p:sp>
        <p:nvSpPr>
          <p:cNvPr id="9" name="Content Placeholder 2"/>
          <p:cNvSpPr>
            <a:spLocks noGrp="1"/>
          </p:cNvSpPr>
          <p:nvPr>
            <p:ph idx="1"/>
          </p:nvPr>
        </p:nvSpPr>
        <p:spPr>
          <a:xfrm>
            <a:off x="5587284" y="4456090"/>
            <a:ext cx="838200" cy="304800"/>
          </a:xfrm>
          <a:solidFill>
            <a:srgbClr val="00B050"/>
          </a:solidFill>
        </p:spPr>
        <p:txBody>
          <a:bodyPr>
            <a:normAutofit fontScale="92500" lnSpcReduction="10000"/>
          </a:bodyPr>
          <a:lstStyle/>
          <a:p>
            <a:pPr marL="0" indent="0" algn="ctr">
              <a:buNone/>
            </a:pPr>
            <a:r>
              <a:rPr lang="en-ZA" sz="1600" dirty="0" smtClean="0">
                <a:solidFill>
                  <a:schemeClr val="bg1"/>
                </a:solidFill>
                <a:latin typeface="Times New Roman" panose="02020603050405020304" pitchFamily="18" charset="0"/>
                <a:cs typeface="Times New Roman" panose="02020603050405020304" pitchFamily="18" charset="0"/>
              </a:rPr>
              <a:t>52.5%</a:t>
            </a:r>
            <a:endParaRPr lang="en-ZA" sz="1600" dirty="0">
              <a:solidFill>
                <a:schemeClr val="bg1"/>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12722" y="892699"/>
            <a:ext cx="9156722" cy="427001"/>
          </a:xfrm>
          <a:prstGeom prst="rect">
            <a:avLst/>
          </a:prstGeom>
          <a:solidFill>
            <a:schemeClr val="tx2"/>
          </a:solidFill>
        </p:spPr>
        <p:txBody>
          <a:bodyPr vert="horz" lIns="91440" tIns="45720" rIns="91440" bIns="45720" rtlCol="0" anchor="ctr">
            <a:noAutofit/>
          </a:bodyPr>
          <a:lstStyle>
            <a:lvl1pPr algn="ctr" defTabSz="457200" rtl="0" eaLnBrk="1" latinLnBrk="0" hangingPunct="1">
              <a:spcBef>
                <a:spcPct val="0"/>
              </a:spcBef>
              <a:buNone/>
              <a:defRPr sz="3200" kern="1200">
                <a:solidFill>
                  <a:srgbClr val="FFFFFF"/>
                </a:solidFill>
                <a:latin typeface="+mj-lt"/>
                <a:ea typeface="+mj-ea"/>
                <a:cs typeface="+mj-cs"/>
              </a:defRPr>
            </a:lvl1pPr>
          </a:lstStyle>
          <a:p>
            <a:pPr marL="0" lvl="1" algn="ctr" defTabSz="914400"/>
            <a:r>
              <a:rPr lang="en-ZA" sz="2400" b="1" kern="0" dirty="0">
                <a:solidFill>
                  <a:schemeClr val="bg1"/>
                </a:solidFill>
              </a:rPr>
              <a:t>Labour market indicators in Sedibeng</a:t>
            </a:r>
          </a:p>
        </p:txBody>
      </p:sp>
      <p:pic>
        <p:nvPicPr>
          <p:cNvPr id="8" name="Picture 7"/>
          <p:cNvPicPr>
            <a:picLocks noChangeAspect="1"/>
          </p:cNvPicPr>
          <p:nvPr/>
        </p:nvPicPr>
        <p:blipFill rotWithShape="1">
          <a:blip r:embed="rId2"/>
          <a:srcRect b="15955"/>
          <a:stretch/>
        </p:blipFill>
        <p:spPr>
          <a:xfrm>
            <a:off x="202842" y="1475703"/>
            <a:ext cx="8557560" cy="4102605"/>
          </a:xfrm>
          <a:prstGeom prst="rect">
            <a:avLst/>
          </a:prstGeom>
        </p:spPr>
      </p:pic>
      <p:sp>
        <p:nvSpPr>
          <p:cNvPr id="10" name="TextBox 9"/>
          <p:cNvSpPr txBox="1"/>
          <p:nvPr/>
        </p:nvSpPr>
        <p:spPr>
          <a:xfrm>
            <a:off x="152400" y="5563673"/>
            <a:ext cx="1531188" cy="230832"/>
          </a:xfrm>
          <a:prstGeom prst="rect">
            <a:avLst/>
          </a:prstGeom>
          <a:noFill/>
        </p:spPr>
        <p:txBody>
          <a:bodyPr wrap="none" rtlCol="0">
            <a:spAutoFit/>
          </a:bodyPr>
          <a:lstStyle/>
          <a:p>
            <a:r>
              <a:rPr lang="en-ZA" sz="900" b="1" dirty="0"/>
              <a:t>Source: IHS Markit, 2019</a:t>
            </a:r>
          </a:p>
        </p:txBody>
      </p:sp>
    </p:spTree>
    <p:extLst>
      <p:ext uri="{BB962C8B-B14F-4D97-AF65-F5344CB8AC3E}">
        <p14:creationId xmlns:p14="http://schemas.microsoft.com/office/powerpoint/2010/main" val="3483908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7" name="think-cell Slide" r:id="rId39" imgW="360" imgH="360" progId="">
                  <p:embed/>
                </p:oleObj>
              </mc:Choice>
              <mc:Fallback>
                <p:oleObj name="think-cell Slide" r:id="rId39" imgW="360" imgH="360" progId="">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ZA" sz="1200" dirty="0">
              <a:sym typeface="+mn-lt"/>
            </a:endParaRPr>
          </a:p>
        </p:txBody>
      </p:sp>
      <p:sp>
        <p:nvSpPr>
          <p:cNvPr id="6" name="Title 1"/>
          <p:cNvSpPr txBox="1">
            <a:spLocks/>
          </p:cNvSpPr>
          <p:nvPr/>
        </p:nvSpPr>
        <p:spPr>
          <a:xfrm>
            <a:off x="0" y="887560"/>
            <a:ext cx="9120175" cy="427001"/>
          </a:xfrm>
          <a:prstGeom prst="rect">
            <a:avLst/>
          </a:prstGeom>
          <a:solidFill>
            <a:schemeClr val="tx2"/>
          </a:solidFill>
        </p:spPr>
        <p:txBody>
          <a:bodyPr vert="horz" lIns="91440" tIns="45720" rIns="91440" bIns="45720" rtlCol="0" anchor="ctr">
            <a:noAutofit/>
          </a:bodyPr>
          <a:lstStyle>
            <a:lvl1pPr algn="ctr" defTabSz="457200" rtl="0" eaLnBrk="1" latinLnBrk="0" hangingPunct="1">
              <a:spcBef>
                <a:spcPct val="0"/>
              </a:spcBef>
              <a:buNone/>
              <a:defRPr sz="3200" kern="1200">
                <a:solidFill>
                  <a:srgbClr val="FFFFFF"/>
                </a:solidFill>
                <a:latin typeface="+mj-lt"/>
                <a:ea typeface="+mj-ea"/>
                <a:cs typeface="+mj-cs"/>
              </a:defRPr>
            </a:lvl1pPr>
          </a:lstStyle>
          <a:p>
            <a:r>
              <a:rPr lang="en-ZA" sz="2000" b="1" dirty="0"/>
              <a:t>Share of households </a:t>
            </a:r>
            <a:r>
              <a:rPr lang="en-ZA" sz="2000" b="1" dirty="0" smtClean="0"/>
              <a:t>Without </a:t>
            </a:r>
            <a:r>
              <a:rPr lang="en-ZA" sz="2000" b="1" dirty="0"/>
              <a:t>access to services in Sedibeng</a:t>
            </a:r>
          </a:p>
        </p:txBody>
      </p:sp>
      <p:graphicFrame>
        <p:nvGraphicFramePr>
          <p:cNvPr id="53" name="Chart 52"/>
          <p:cNvGraphicFramePr/>
          <p:nvPr>
            <p:custDataLst>
              <p:tags r:id="rId4"/>
            </p:custDataLst>
            <p:extLst/>
          </p:nvPr>
        </p:nvGraphicFramePr>
        <p:xfrm>
          <a:off x="624338" y="1565005"/>
          <a:ext cx="7331075" cy="2322512"/>
        </p:xfrm>
        <a:graphic>
          <a:graphicData uri="http://schemas.openxmlformats.org/drawingml/2006/chart">
            <c:chart xmlns:c="http://schemas.openxmlformats.org/drawingml/2006/chart" xmlns:r="http://schemas.openxmlformats.org/officeDocument/2006/relationships" r:id="rId41"/>
          </a:graphicData>
        </a:graphic>
      </p:graphicFrame>
      <p:cxnSp>
        <p:nvCxnSpPr>
          <p:cNvPr id="10" name="Straight Connector 9"/>
          <p:cNvCxnSpPr/>
          <p:nvPr>
            <p:custDataLst>
              <p:tags r:id="rId5"/>
            </p:custDataLst>
          </p:nvPr>
        </p:nvCxnSpPr>
        <p:spPr bwMode="auto">
          <a:xfrm>
            <a:off x="6832600" y="3276600"/>
            <a:ext cx="0" cy="376238"/>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6"/>
            </p:custDataLst>
          </p:nvPr>
        </p:nvCxnSpPr>
        <p:spPr bwMode="auto">
          <a:xfrm>
            <a:off x="6534150" y="3157538"/>
            <a:ext cx="298450" cy="0"/>
          </a:xfrm>
          <a:prstGeom prst="line">
            <a:avLst/>
          </a:prstGeom>
          <a:ln w="285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7"/>
            </p:custDataLst>
          </p:nvPr>
        </p:nvCxnSpPr>
        <p:spPr bwMode="auto">
          <a:xfrm>
            <a:off x="6534150" y="3157538"/>
            <a:ext cx="0" cy="495300"/>
          </a:xfrm>
          <a:prstGeom prst="line">
            <a:avLst/>
          </a:prstGeom>
          <a:ln w="285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8"/>
            </p:custDataLst>
          </p:nvPr>
        </p:nvCxnSpPr>
        <p:spPr bwMode="auto">
          <a:xfrm>
            <a:off x="6832600" y="3157538"/>
            <a:ext cx="0" cy="119063"/>
          </a:xfrm>
          <a:prstGeom prst="line">
            <a:avLst/>
          </a:prstGeom>
          <a:ln w="285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9"/>
            </p:custDataLst>
          </p:nvPr>
        </p:nvCxnSpPr>
        <p:spPr bwMode="auto">
          <a:xfrm>
            <a:off x="5399088" y="3221038"/>
            <a:ext cx="0" cy="530225"/>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10"/>
            </p:custDataLst>
          </p:nvPr>
        </p:nvCxnSpPr>
        <p:spPr bwMode="auto">
          <a:xfrm>
            <a:off x="5100638" y="3008560"/>
            <a:ext cx="298450" cy="0"/>
          </a:xfrm>
          <a:prstGeom prst="line">
            <a:avLst/>
          </a:prstGeom>
          <a:ln w="285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custDataLst>
              <p:tags r:id="rId11"/>
            </p:custDataLst>
          </p:nvPr>
        </p:nvCxnSpPr>
        <p:spPr bwMode="auto">
          <a:xfrm>
            <a:off x="5100638" y="3165475"/>
            <a:ext cx="0" cy="655638"/>
          </a:xfrm>
          <a:prstGeom prst="line">
            <a:avLst/>
          </a:prstGeom>
          <a:ln w="285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12"/>
            </p:custDataLst>
          </p:nvPr>
        </p:nvCxnSpPr>
        <p:spPr bwMode="auto">
          <a:xfrm>
            <a:off x="5399088" y="2997201"/>
            <a:ext cx="0" cy="125413"/>
          </a:xfrm>
          <a:prstGeom prst="line">
            <a:avLst/>
          </a:prstGeom>
          <a:ln w="285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3"/>
            </p:custDataLst>
          </p:nvPr>
        </p:nvCxnSpPr>
        <p:spPr bwMode="auto">
          <a:xfrm>
            <a:off x="3967163" y="3589338"/>
            <a:ext cx="0" cy="6350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14"/>
            </p:custDataLst>
          </p:nvPr>
        </p:nvCxnSpPr>
        <p:spPr bwMode="auto">
          <a:xfrm>
            <a:off x="3668713" y="3581400"/>
            <a:ext cx="0" cy="71438"/>
          </a:xfrm>
          <a:prstGeom prst="line">
            <a:avLst/>
          </a:prstGeom>
          <a:ln w="285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5"/>
            </p:custDataLst>
          </p:nvPr>
        </p:nvCxnSpPr>
        <p:spPr bwMode="auto">
          <a:xfrm>
            <a:off x="3668713" y="3597276"/>
            <a:ext cx="298450" cy="0"/>
          </a:xfrm>
          <a:prstGeom prst="line">
            <a:avLst/>
          </a:prstGeom>
          <a:ln w="285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16"/>
            </p:custDataLst>
          </p:nvPr>
        </p:nvCxnSpPr>
        <p:spPr bwMode="auto">
          <a:xfrm>
            <a:off x="3967163" y="3581400"/>
            <a:ext cx="0" cy="7938"/>
          </a:xfrm>
          <a:prstGeom prst="line">
            <a:avLst/>
          </a:prstGeom>
          <a:ln w="285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17"/>
            </p:custDataLst>
          </p:nvPr>
        </p:nvCxnSpPr>
        <p:spPr bwMode="auto">
          <a:xfrm>
            <a:off x="2533650" y="3181350"/>
            <a:ext cx="0" cy="471488"/>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18"/>
            </p:custDataLst>
          </p:nvPr>
        </p:nvCxnSpPr>
        <p:spPr bwMode="auto">
          <a:xfrm>
            <a:off x="2533650" y="3125789"/>
            <a:ext cx="0" cy="55563"/>
          </a:xfrm>
          <a:prstGeom prst="line">
            <a:avLst/>
          </a:prstGeom>
          <a:ln w="285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19"/>
            </p:custDataLst>
          </p:nvPr>
        </p:nvCxnSpPr>
        <p:spPr bwMode="auto">
          <a:xfrm>
            <a:off x="2235200" y="3125788"/>
            <a:ext cx="0" cy="527050"/>
          </a:xfrm>
          <a:prstGeom prst="line">
            <a:avLst/>
          </a:prstGeom>
          <a:ln w="285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20"/>
            </p:custDataLst>
          </p:nvPr>
        </p:nvCxnSpPr>
        <p:spPr bwMode="auto">
          <a:xfrm>
            <a:off x="2235200" y="3122614"/>
            <a:ext cx="298450" cy="0"/>
          </a:xfrm>
          <a:prstGeom prst="line">
            <a:avLst/>
          </a:prstGeom>
          <a:ln w="285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21"/>
            </p:custDataLst>
          </p:nvPr>
        </p:nvCxnSpPr>
        <p:spPr bwMode="auto">
          <a:xfrm>
            <a:off x="1100138" y="2393950"/>
            <a:ext cx="0" cy="1258888"/>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22"/>
            </p:custDataLst>
          </p:nvPr>
        </p:nvCxnSpPr>
        <p:spPr bwMode="auto">
          <a:xfrm>
            <a:off x="795338" y="2220913"/>
            <a:ext cx="0" cy="1376363"/>
          </a:xfrm>
          <a:prstGeom prst="line">
            <a:avLst/>
          </a:prstGeom>
          <a:ln w="285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custDataLst>
              <p:tags r:id="rId23"/>
            </p:custDataLst>
          </p:nvPr>
        </p:nvCxnSpPr>
        <p:spPr bwMode="auto">
          <a:xfrm>
            <a:off x="816493" y="2276475"/>
            <a:ext cx="298450" cy="0"/>
          </a:xfrm>
          <a:prstGeom prst="line">
            <a:avLst/>
          </a:prstGeom>
          <a:ln w="285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24"/>
            </p:custDataLst>
          </p:nvPr>
        </p:nvCxnSpPr>
        <p:spPr bwMode="auto">
          <a:xfrm>
            <a:off x="1100138" y="2276475"/>
            <a:ext cx="0" cy="117475"/>
          </a:xfrm>
          <a:prstGeom prst="line">
            <a:avLst/>
          </a:prstGeom>
          <a:ln w="285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 Placeholder 2"/>
          <p:cNvSpPr>
            <a:spLocks noGrp="1"/>
          </p:cNvSpPr>
          <p:nvPr>
            <p:custDataLst>
              <p:tags r:id="rId25"/>
            </p:custDataLst>
          </p:nvPr>
        </p:nvSpPr>
        <p:spPr bwMode="auto">
          <a:xfrm>
            <a:off x="908050" y="3962969"/>
            <a:ext cx="9810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DE045287-2761-4058-9C01-08DE3B2347CF}" type="datetime'Form''''al'''''''''''' ''''''''''''''''''Hou''''''s''ing'''''">
              <a:rPr lang="en-ZA" altLang="en-US" sz="1200" smtClean="0">
                <a:sym typeface="+mn-lt"/>
              </a:rPr>
              <a:pPr marL="0" indent="0" algn="ctr">
                <a:spcBef>
                  <a:spcPct val="0"/>
                </a:spcBef>
                <a:spcAft>
                  <a:spcPct val="0"/>
                </a:spcAft>
                <a:buNone/>
              </a:pPr>
              <a:t>Formal Housing</a:t>
            </a:fld>
            <a:endParaRPr lang="en-ZA" sz="1200" dirty="0">
              <a:sym typeface="+mn-lt"/>
            </a:endParaRPr>
          </a:p>
        </p:txBody>
      </p:sp>
      <p:sp>
        <p:nvSpPr>
          <p:cNvPr id="32" name="Text Placeholder 2"/>
          <p:cNvSpPr>
            <a:spLocks noGrp="1"/>
          </p:cNvSpPr>
          <p:nvPr>
            <p:custDataLst>
              <p:tags r:id="rId26"/>
            </p:custDataLst>
          </p:nvPr>
        </p:nvSpPr>
        <p:spPr bwMode="auto">
          <a:xfrm>
            <a:off x="2533650" y="3950806"/>
            <a:ext cx="636588"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80B94EE2-BC43-4A95-8328-F1E3BD78703B}" type="datetime'''''San''''i''''t''''''a''''''''''''ti''''''''on'''''''''''">
              <a:rPr lang="en-ZA" altLang="en-US" sz="1200" smtClean="0">
                <a:sym typeface="+mn-lt"/>
              </a:rPr>
              <a:pPr marL="0" indent="0" algn="ctr">
                <a:spcBef>
                  <a:spcPct val="0"/>
                </a:spcBef>
                <a:spcAft>
                  <a:spcPct val="0"/>
                </a:spcAft>
                <a:buNone/>
              </a:pPr>
              <a:t>Sanitation</a:t>
            </a:fld>
            <a:endParaRPr lang="en-ZA" sz="1200" dirty="0">
              <a:sym typeface="+mn-lt"/>
            </a:endParaRPr>
          </a:p>
        </p:txBody>
      </p:sp>
      <p:sp>
        <p:nvSpPr>
          <p:cNvPr id="30" name="Text Placeholder 2"/>
          <p:cNvSpPr>
            <a:spLocks noGrp="1"/>
          </p:cNvSpPr>
          <p:nvPr>
            <p:custDataLst>
              <p:tags r:id="rId27"/>
            </p:custDataLst>
          </p:nvPr>
        </p:nvSpPr>
        <p:spPr bwMode="auto">
          <a:xfrm>
            <a:off x="4070350" y="3950806"/>
            <a:ext cx="392113" cy="234056"/>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83C2D084-1A5C-4D5B-AA00-DE2E4FFBA899}" type="datetime'''''''''''''''Wa''''t''''''''''e''r'''''''''''''''''">
              <a:rPr lang="en-ZA" altLang="en-US" sz="1200" smtClean="0">
                <a:sym typeface="+mn-lt"/>
              </a:rPr>
              <a:pPr marL="0" indent="0" algn="ctr">
                <a:spcBef>
                  <a:spcPct val="0"/>
                </a:spcBef>
                <a:spcAft>
                  <a:spcPct val="0"/>
                </a:spcAft>
                <a:buNone/>
              </a:pPr>
              <a:t>Water</a:t>
            </a:fld>
            <a:endParaRPr lang="en-ZA" sz="1200" dirty="0">
              <a:sym typeface="+mn-lt"/>
            </a:endParaRPr>
          </a:p>
        </p:txBody>
      </p:sp>
      <p:sp>
        <p:nvSpPr>
          <p:cNvPr id="33" name="Text Placeholder 2"/>
          <p:cNvSpPr>
            <a:spLocks noGrp="1"/>
          </p:cNvSpPr>
          <p:nvPr>
            <p:custDataLst>
              <p:tags r:id="rId28"/>
            </p:custDataLst>
          </p:nvPr>
        </p:nvSpPr>
        <p:spPr bwMode="auto">
          <a:xfrm>
            <a:off x="5387975" y="3950806"/>
            <a:ext cx="62071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A734B345-FF64-43DD-A47B-5851FEDBDE68}" type="datetime'''Ele''''''''ct''ri''''''''''''''''c''it''''''''''''''''y'''">
              <a:rPr lang="en-ZA" altLang="en-US" sz="1200" smtClean="0">
                <a:sym typeface="+mn-lt"/>
              </a:rPr>
              <a:pPr marL="0" indent="0" algn="ctr">
                <a:spcBef>
                  <a:spcPct val="0"/>
                </a:spcBef>
                <a:spcAft>
                  <a:spcPct val="0"/>
                </a:spcAft>
                <a:buNone/>
              </a:pPr>
              <a:t>Electricity</a:t>
            </a:fld>
            <a:endParaRPr lang="en-ZA" sz="1200" dirty="0">
              <a:sym typeface="+mn-lt"/>
            </a:endParaRPr>
          </a:p>
        </p:txBody>
      </p:sp>
      <p:sp>
        <p:nvSpPr>
          <p:cNvPr id="34" name="Text Placeholder 2"/>
          <p:cNvSpPr>
            <a:spLocks noGrp="1"/>
          </p:cNvSpPr>
          <p:nvPr>
            <p:custDataLst>
              <p:tags r:id="rId29"/>
            </p:custDataLst>
          </p:nvPr>
        </p:nvSpPr>
        <p:spPr bwMode="auto">
          <a:xfrm>
            <a:off x="6632575" y="3950806"/>
            <a:ext cx="998538"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D406DF78-5D65-48BF-AF45-0A66D2DA5CC0}" type="datetime'''''Ref''us''e'''' ''''''R''emova''''''''''l'''''''">
              <a:rPr lang="en-ZA" altLang="en-US" sz="1200" smtClean="0">
                <a:sym typeface="+mn-lt"/>
              </a:rPr>
              <a:pPr marL="0" indent="0" algn="ctr">
                <a:spcBef>
                  <a:spcPct val="0"/>
                </a:spcBef>
                <a:spcAft>
                  <a:spcPct val="0"/>
                </a:spcAft>
                <a:buNone/>
              </a:pPr>
              <a:t>Refuse Removal</a:t>
            </a:fld>
            <a:endParaRPr lang="en-ZA" sz="1200" dirty="0">
              <a:sym typeface="+mn-lt"/>
            </a:endParaRPr>
          </a:p>
        </p:txBody>
      </p:sp>
      <p:sp>
        <p:nvSpPr>
          <p:cNvPr id="35" name="Rectangle 34"/>
          <p:cNvSpPr/>
          <p:nvPr>
            <p:custDataLst>
              <p:tags r:id="rId30"/>
            </p:custDataLst>
          </p:nvPr>
        </p:nvSpPr>
        <p:spPr bwMode="auto">
          <a:xfrm>
            <a:off x="8128000" y="2789238"/>
            <a:ext cx="214313" cy="160338"/>
          </a:xfrm>
          <a:prstGeom prst="rect">
            <a:avLst/>
          </a:prstGeom>
          <a:solidFill>
            <a:srgbClr val="DFE5EF"/>
          </a:solidFill>
          <a:ln w="28575" cap="flat" cmpd="sng" algn="ctr">
            <a:solidFill>
              <a:schemeClr val="tx1"/>
            </a:solidFill>
            <a:prstDash val="lgDash"/>
            <a:miter lim="800000"/>
            <a:headEnd type="none" w="med" len="med"/>
            <a:tailEnd type="non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Rectangle 36"/>
          <p:cNvSpPr/>
          <p:nvPr>
            <p:custDataLst>
              <p:tags r:id="rId31"/>
            </p:custDataLst>
          </p:nvPr>
        </p:nvSpPr>
        <p:spPr bwMode="auto">
          <a:xfrm>
            <a:off x="8128000" y="3005138"/>
            <a:ext cx="214313" cy="160338"/>
          </a:xfrm>
          <a:prstGeom prst="rect">
            <a:avLst/>
          </a:prstGeom>
          <a:solidFill>
            <a:srgbClr val="C3CFE1"/>
          </a:solidFill>
          <a:ln w="9525" cap="flat" cmpd="sng" algn="ctr">
            <a:solidFill>
              <a:schemeClr val="tx1"/>
            </a:solidFill>
            <a:prstDash val="solid"/>
            <a:miter lim="800000"/>
            <a:headEnd type="none" w="med" len="med"/>
            <a:tailEnd type="non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Rectangle 35"/>
          <p:cNvSpPr/>
          <p:nvPr>
            <p:custDataLst>
              <p:tags r:id="rId32"/>
            </p:custDataLst>
          </p:nvPr>
        </p:nvSpPr>
        <p:spPr bwMode="auto">
          <a:xfrm>
            <a:off x="8128000" y="3221038"/>
            <a:ext cx="214313" cy="160338"/>
          </a:xfrm>
          <a:prstGeom prst="rect">
            <a:avLst/>
          </a:prstGeom>
          <a:solidFill>
            <a:srgbClr val="6F8DB9"/>
          </a:solidFill>
          <a:ln w="9525" cap="flat" cmpd="sng" algn="ctr">
            <a:solidFill>
              <a:schemeClr val="tx1"/>
            </a:solidFill>
            <a:prstDash val="solid"/>
            <a:miter lim="800000"/>
            <a:headEnd type="none" w="med" len="med"/>
            <a:tailEnd type="non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Rectangle 37"/>
          <p:cNvSpPr/>
          <p:nvPr>
            <p:custDataLst>
              <p:tags r:id="rId33"/>
            </p:custDataLst>
          </p:nvPr>
        </p:nvSpPr>
        <p:spPr bwMode="auto">
          <a:xfrm>
            <a:off x="8128000" y="3436938"/>
            <a:ext cx="214313" cy="160338"/>
          </a:xfrm>
          <a:prstGeom prst="rect">
            <a:avLst/>
          </a:prstGeom>
          <a:solidFill>
            <a:srgbClr val="4C6C9C"/>
          </a:solidFill>
          <a:ln w="9525" cap="flat" cmpd="sng" algn="ctr">
            <a:solidFill>
              <a:schemeClr val="tx1"/>
            </a:solidFill>
            <a:prstDash val="solid"/>
            <a:miter lim="800000"/>
            <a:headEnd type="none" w="med" len="med"/>
            <a:tailEnd type="non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2" name="Text Placeholder 2"/>
          <p:cNvSpPr>
            <a:spLocks noGrp="1"/>
          </p:cNvSpPr>
          <p:nvPr>
            <p:custDataLst>
              <p:tags r:id="rId34"/>
            </p:custDataLst>
          </p:nvPr>
        </p:nvSpPr>
        <p:spPr bwMode="auto">
          <a:xfrm>
            <a:off x="8393113" y="3216275"/>
            <a:ext cx="49212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30CF06F2-A492-4ACE-9124-A2DBACC9575F}" type="datetime'''''''M''''''idv''''''''''''''''''''''a''''al'''''''''''''''">
              <a:rPr lang="en-ZA" altLang="en-US" sz="1200" smtClean="0">
                <a:sym typeface="+mn-lt"/>
              </a:rPr>
              <a:pPr marL="0" indent="0">
                <a:spcBef>
                  <a:spcPct val="0"/>
                </a:spcBef>
                <a:spcAft>
                  <a:spcPct val="0"/>
                </a:spcAft>
                <a:buNone/>
              </a:pPr>
              <a:t>Midvaal</a:t>
            </a:fld>
            <a:endParaRPr lang="en-ZA" sz="1200" dirty="0">
              <a:sym typeface="+mn-lt"/>
            </a:endParaRPr>
          </a:p>
        </p:txBody>
      </p:sp>
      <p:sp>
        <p:nvSpPr>
          <p:cNvPr id="39" name="Text Placeholder 2"/>
          <p:cNvSpPr>
            <a:spLocks noGrp="1"/>
          </p:cNvSpPr>
          <p:nvPr>
            <p:custDataLst>
              <p:tags r:id="rId35"/>
            </p:custDataLst>
          </p:nvPr>
        </p:nvSpPr>
        <p:spPr bwMode="auto">
          <a:xfrm>
            <a:off x="8393113" y="2784475"/>
            <a:ext cx="566738"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36AE9F98-9504-46D6-87F4-7764D364C1E8}" type="datetime'''''''S''''ed''''''''''ib''''''''''''''e''ng'''''''''">
              <a:rPr lang="en-ZA" altLang="en-US" sz="1200" smtClean="0">
                <a:sym typeface="+mn-lt"/>
              </a:rPr>
              <a:pPr marL="0" indent="0">
                <a:spcBef>
                  <a:spcPct val="0"/>
                </a:spcBef>
                <a:spcAft>
                  <a:spcPct val="0"/>
                </a:spcAft>
                <a:buNone/>
              </a:pPr>
              <a:t>Sedibeng</a:t>
            </a:fld>
            <a:endParaRPr lang="en-ZA" sz="1200" dirty="0">
              <a:sym typeface="+mn-lt"/>
            </a:endParaRPr>
          </a:p>
        </p:txBody>
      </p:sp>
      <p:sp>
        <p:nvSpPr>
          <p:cNvPr id="40" name="Text Placeholder 2"/>
          <p:cNvSpPr>
            <a:spLocks noGrp="1"/>
          </p:cNvSpPr>
          <p:nvPr>
            <p:custDataLst>
              <p:tags r:id="rId36"/>
            </p:custDataLst>
          </p:nvPr>
        </p:nvSpPr>
        <p:spPr bwMode="auto">
          <a:xfrm>
            <a:off x="8393113" y="3000375"/>
            <a:ext cx="54610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67F11CBA-B993-41C8-A427-A3C5D5BE9ACE}" type="datetime'E''m''''f''''''''''''''''''ule''''''''''''n''i'''''">
              <a:rPr lang="en-ZA" altLang="en-US" sz="1200" smtClean="0">
                <a:sym typeface="+mn-lt"/>
              </a:rPr>
              <a:pPr marL="0" indent="0">
                <a:spcBef>
                  <a:spcPct val="0"/>
                </a:spcBef>
                <a:spcAft>
                  <a:spcPct val="0"/>
                </a:spcAft>
                <a:buNone/>
              </a:pPr>
              <a:t>Emfuleni</a:t>
            </a:fld>
            <a:endParaRPr lang="en-ZA" sz="1200" dirty="0">
              <a:sym typeface="+mn-lt"/>
            </a:endParaRPr>
          </a:p>
        </p:txBody>
      </p:sp>
      <p:sp>
        <p:nvSpPr>
          <p:cNvPr id="41" name="Text Placeholder 2"/>
          <p:cNvSpPr>
            <a:spLocks noGrp="1"/>
          </p:cNvSpPr>
          <p:nvPr>
            <p:custDataLst>
              <p:tags r:id="rId37"/>
            </p:custDataLst>
          </p:nvPr>
        </p:nvSpPr>
        <p:spPr bwMode="auto">
          <a:xfrm>
            <a:off x="8393113" y="3432175"/>
            <a:ext cx="39052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9EABA207-C368-47E1-BF98-29BDA01E2DDD}" type="datetime'''''''''''L''''''''''''e''''''''''''''se''''''''d''i'''''''">
              <a:rPr lang="en-ZA" altLang="en-US" sz="1200" smtClean="0">
                <a:sym typeface="+mn-lt"/>
              </a:rPr>
              <a:pPr marL="0" indent="0">
                <a:spcBef>
                  <a:spcPct val="0"/>
                </a:spcBef>
                <a:spcAft>
                  <a:spcPct val="0"/>
                </a:spcAft>
                <a:buNone/>
              </a:pPr>
              <a:t>Lesedi</a:t>
            </a:fld>
            <a:endParaRPr lang="en-ZA" sz="1200" dirty="0">
              <a:sym typeface="+mn-lt"/>
            </a:endParaRPr>
          </a:p>
        </p:txBody>
      </p:sp>
      <p:sp>
        <p:nvSpPr>
          <p:cNvPr id="7" name="Rectangle 6"/>
          <p:cNvSpPr/>
          <p:nvPr/>
        </p:nvSpPr>
        <p:spPr>
          <a:xfrm>
            <a:off x="361912" y="4233194"/>
            <a:ext cx="8523325" cy="1361911"/>
          </a:xfrm>
          <a:prstGeom prst="rect">
            <a:avLst/>
          </a:prstGeom>
        </p:spPr>
        <p:txBody>
          <a:bodyPr wrap="square">
            <a:spAutoFit/>
          </a:bodyPr>
          <a:lstStyle/>
          <a:p>
            <a:pPr marL="285750" indent="-285750" algn="just">
              <a:spcAft>
                <a:spcPts val="0"/>
              </a:spcAft>
              <a:buFont typeface="Wingdings" panose="05000000000000000000" pitchFamily="2" charset="2"/>
              <a:buChar char="q"/>
            </a:pPr>
            <a:endParaRPr lang="en-ZA" dirty="0">
              <a:latin typeface="+mj-lt"/>
              <a:ea typeface="Calibri" panose="020F0502020204030204" pitchFamily="34" charset="0"/>
              <a:cs typeface="Times New Roman" panose="02020603050405020304" pitchFamily="18" charset="0"/>
            </a:endParaRPr>
          </a:p>
          <a:p>
            <a:pPr marL="285750" indent="-285750" algn="just">
              <a:spcAft>
                <a:spcPts val="0"/>
              </a:spcAft>
              <a:buFont typeface="Wingdings" panose="05000000000000000000" pitchFamily="2" charset="2"/>
              <a:buChar char="q"/>
            </a:pPr>
            <a:endParaRPr lang="en-ZA" dirty="0">
              <a:latin typeface="+mj-lt"/>
              <a:ea typeface="Calibri" panose="020F0502020204030204" pitchFamily="34" charset="0"/>
              <a:cs typeface="Times New Roman" panose="02020603050405020304" pitchFamily="18" charset="0"/>
            </a:endParaRPr>
          </a:p>
          <a:p>
            <a:pPr marL="285750" indent="-285750" algn="just">
              <a:spcAft>
                <a:spcPts val="0"/>
              </a:spcAft>
              <a:buFont typeface="Arial" panose="020B0604020202020204" pitchFamily="34" charset="0"/>
              <a:buChar char="•"/>
            </a:pPr>
            <a:r>
              <a:rPr lang="en-ZA" dirty="0">
                <a:latin typeface="+mj-lt"/>
                <a:ea typeface="Calibri" panose="020F0502020204030204" pitchFamily="34" charset="0"/>
                <a:cs typeface="Times New Roman" panose="02020603050405020304" pitchFamily="18" charset="0"/>
              </a:rPr>
              <a:t>Of all the household infrastructure, there seems to be a greater share of the district’s population living without formal housing</a:t>
            </a:r>
          </a:p>
          <a:p>
            <a:pPr marL="285750" indent="-285750" algn="just">
              <a:spcAft>
                <a:spcPts val="0"/>
              </a:spcAft>
              <a:buFont typeface="Wingdings" panose="05000000000000000000" pitchFamily="2" charset="2"/>
              <a:buChar char="q"/>
            </a:pPr>
            <a:endParaRPr lang="en-ZA" sz="1050" dirty="0">
              <a:latin typeface="+mj-lt"/>
              <a:ea typeface="Calibri" panose="020F0502020204030204" pitchFamily="34" charset="0"/>
              <a:cs typeface="Times New Roman" panose="02020603050405020304" pitchFamily="18" charset="0"/>
            </a:endParaRPr>
          </a:p>
        </p:txBody>
      </p:sp>
      <p:sp>
        <p:nvSpPr>
          <p:cNvPr id="56" name="TextBox 55"/>
          <p:cNvSpPr txBox="1"/>
          <p:nvPr/>
        </p:nvSpPr>
        <p:spPr>
          <a:xfrm>
            <a:off x="524649" y="4205168"/>
            <a:ext cx="1364476" cy="230832"/>
          </a:xfrm>
          <a:prstGeom prst="rect">
            <a:avLst/>
          </a:prstGeom>
          <a:noFill/>
        </p:spPr>
        <p:txBody>
          <a:bodyPr wrap="none" rtlCol="0">
            <a:spAutoFit/>
          </a:bodyPr>
          <a:lstStyle/>
          <a:p>
            <a:r>
              <a:rPr lang="en-ZA" sz="900" b="1" dirty="0"/>
              <a:t>Source: IHS Markit, 2019</a:t>
            </a:r>
          </a:p>
        </p:txBody>
      </p:sp>
      <p:sp>
        <p:nvSpPr>
          <p:cNvPr id="45" name="Rectangle 44"/>
          <p:cNvSpPr/>
          <p:nvPr/>
        </p:nvSpPr>
        <p:spPr>
          <a:xfrm>
            <a:off x="167425" y="153405"/>
            <a:ext cx="8809150" cy="584775"/>
          </a:xfrm>
          <a:prstGeom prst="rect">
            <a:avLst/>
          </a:prstGeom>
        </p:spPr>
        <p:txBody>
          <a:bodyPr wrap="square">
            <a:spAutoFit/>
          </a:bodyPr>
          <a:lstStyle/>
          <a:p>
            <a:r>
              <a:rPr lang="en-ZA" sz="3200" dirty="0">
                <a:latin typeface="+mj-lt"/>
              </a:rPr>
              <a:t>Some Facts and Findings about the </a:t>
            </a:r>
            <a:r>
              <a:rPr lang="en-ZA" sz="3200" dirty="0" smtClean="0">
                <a:latin typeface="+mj-lt"/>
              </a:rPr>
              <a:t>region. CONT…</a:t>
            </a:r>
            <a:endParaRPr lang="en-ZA" sz="3200" dirty="0">
              <a:latin typeface="+mj-lt"/>
            </a:endParaRPr>
          </a:p>
        </p:txBody>
      </p:sp>
    </p:spTree>
    <p:extLst>
      <p:ext uri="{BB962C8B-B14F-4D97-AF65-F5344CB8AC3E}">
        <p14:creationId xmlns:p14="http://schemas.microsoft.com/office/powerpoint/2010/main" val="2818305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ZA" dirty="0" smtClean="0"/>
              <a:t>Institutional capacity and good governance structures</a:t>
            </a:r>
            <a:r>
              <a:rPr lang="en-ZA" dirty="0"/>
              <a:t/>
            </a:r>
            <a:br>
              <a:rPr lang="en-ZA" dirty="0"/>
            </a:br>
            <a:endParaRPr lang="en-ZA" dirty="0"/>
          </a:p>
        </p:txBody>
      </p:sp>
    </p:spTree>
    <p:extLst>
      <p:ext uri="{BB962C8B-B14F-4D97-AF65-F5344CB8AC3E}">
        <p14:creationId xmlns:p14="http://schemas.microsoft.com/office/powerpoint/2010/main" val="1047535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735778"/>
          </a:xfrm>
          <a:prstGeom prst="rect">
            <a:avLst/>
          </a:prstGeom>
        </p:spPr>
      </p:pic>
    </p:spTree>
    <p:extLst>
      <p:ext uri="{BB962C8B-B14F-4D97-AF65-F5344CB8AC3E}">
        <p14:creationId xmlns:p14="http://schemas.microsoft.com/office/powerpoint/2010/main" val="30011014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VzBHvabkSRq8_lt2nanO2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SQoKtjbUS96kuQSU7w8Gj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7y2zA0CMRiqfwJQfij_02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NMc3OTSdSb2I_4Ei1WN7X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nv8zdiz5QJqfh3JT5qnfg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ZpLD2h64SJqxfE.Li49OY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fiAclWdSi.hVD2eZMvWA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cxLcBAjrR.mL4OJytqxdY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fX5C_SyrTGios6UfjtcmN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dtLSiW3SS6uO9xfaR37c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s8BCP25mQY6RdHyGYAtm1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serdIV0jSlSvcZKijKW.r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6waGFrTnCSwegU0qil9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tmYQW.eSQAuQWByhVqFCb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GYrpz6NpQqmFN3DRqoMwo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8nvG1atMS52IwvhX8NSod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fViHErMSxGmic5RcYmoo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jnlvSJrtRI2taoSHsJ67a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9ziO4Od.SPqVy4uqdH0CC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KKuYkXjGR0yvya4D4km0P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cSEUXBW.SHmI1_cOPBK_g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orK8MXwvT.CIpyxkE4M.M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U2iq4DcnSWCUbGmys2Qm3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IgwWVWf5TfiE3kfaY9xEr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aZY8krDDTlmg2eHucer4N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dGq9bPOLTpaMIFHvYQQ98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0_bIaBnhTfacwCaoTJq6e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WDxjpOfnSLah3JEGiIG5T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9j41hhLZQoGJ9ssux0ZRt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nReG6KlwSXKnrJKsS_658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m456gUjSNSCoZvIHUvAc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Cg6Gqvb5QYuC9Jf26t0il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vsuWSyETla7YjvNswU_a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wEBqqHrZTqGwOxXGNMeN6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JV_zp0nzSNugHzE7JGU1xw"/>
</p:tagLst>
</file>

<file path=ppt/theme/theme1.xml><?xml version="1.0" encoding="utf-8"?>
<a:theme xmlns:a="http://schemas.openxmlformats.org/drawingml/2006/main" name="Vaal 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al 21" id="{0B66566E-B912-482E-ABC2-D5F50321CA57}" vid="{6D6DD914-6C07-4924-B3F9-31FB3871FF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208</TotalTime>
  <Words>2107</Words>
  <Application>Microsoft Office PowerPoint</Application>
  <PresentationFormat>On-screen Show (4:3)</PresentationFormat>
  <Paragraphs>376</Paragraphs>
  <Slides>38</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4" baseType="lpstr">
      <vt:lpstr>Arial</vt:lpstr>
      <vt:lpstr>Calibri</vt:lpstr>
      <vt:lpstr>Times New Roman</vt:lpstr>
      <vt:lpstr>Wingdings</vt:lpstr>
      <vt:lpstr>Vaal 21</vt:lpstr>
      <vt:lpstr>think-cell Slide</vt:lpstr>
      <vt:lpstr>Meeting with COGTA MEC L. Maile and Executive Mayor</vt:lpstr>
      <vt:lpstr>PowerPoint Presentation</vt:lpstr>
      <vt:lpstr>ROLE OF SEDIBENG DISTRICT MUNICIPALITY</vt:lpstr>
      <vt:lpstr>The Role of Sedibeng District Municipality</vt:lpstr>
      <vt:lpstr>Some Facts and Findings about the region:</vt:lpstr>
      <vt:lpstr>Some Facts and Findings about the region: CONTD</vt:lpstr>
      <vt:lpstr>PowerPoint Presentation</vt:lpstr>
      <vt:lpstr>Institutional capacity and good governance structures </vt:lpstr>
      <vt:lpstr>PowerPoint Presentation</vt:lpstr>
      <vt:lpstr>Administrative Governance - SDM</vt:lpstr>
      <vt:lpstr>Governance Structures - SDM</vt:lpstr>
      <vt:lpstr>IGR Structures in Sedibeng District Municipality (Political Coordination Structures and Status)</vt:lpstr>
      <vt:lpstr>IGR Structures in Sedibeng District Municipality (Administrative Coordination Structures and Status)</vt:lpstr>
      <vt:lpstr>Financial viability</vt:lpstr>
      <vt:lpstr>Financial Viability</vt:lpstr>
      <vt:lpstr>Financial Viability CONTD</vt:lpstr>
      <vt:lpstr>Financial Viability CONTD</vt:lpstr>
      <vt:lpstr>IDP Alignment to NDP and TMR and our Priority Projects </vt:lpstr>
      <vt:lpstr>IDP Alignment to National and Provincial Strategy</vt:lpstr>
      <vt:lpstr>Our Priority Projects 2019/20 (Southern Corridor)</vt:lpstr>
      <vt:lpstr>Our Priority Projects 2019/20 (Southern Corridor)</vt:lpstr>
      <vt:lpstr>Our Priority Projects 2019/20 (Southern Corridor)</vt:lpstr>
      <vt:lpstr> Our Priority Projects 2019/20 (Southern Corridor)</vt:lpstr>
      <vt:lpstr>Our Priority Projects 2019/20 (Southern Corridor)</vt:lpstr>
      <vt:lpstr>ECONOMIC AND SPATIAL TRANSFORMATION</vt:lpstr>
      <vt:lpstr>Tourism</vt:lpstr>
      <vt:lpstr>Investment Facilitation Strategy </vt:lpstr>
      <vt:lpstr>Spatial Transformation</vt:lpstr>
      <vt:lpstr>challenges</vt:lpstr>
      <vt:lpstr>Challenges</vt:lpstr>
      <vt:lpstr>Challenges</vt:lpstr>
      <vt:lpstr>Challenges</vt:lpstr>
      <vt:lpstr>Proposed solutions</vt:lpstr>
      <vt:lpstr>Proposed Solutions</vt:lpstr>
      <vt:lpstr>Proposed Solutions CONTD</vt:lpstr>
      <vt:lpstr>Closing remarks</vt:lpstr>
      <vt:lpstr>Closing Remarks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with MEC Maile and Executive Mayor</dc:title>
  <dc:creator>KajalK</dc:creator>
  <cp:lastModifiedBy>TshwaneloM</cp:lastModifiedBy>
  <cp:revision>89</cp:revision>
  <dcterms:created xsi:type="dcterms:W3CDTF">2019-06-11T09:26:28Z</dcterms:created>
  <dcterms:modified xsi:type="dcterms:W3CDTF">2019-06-11T13:42:09Z</dcterms:modified>
</cp:coreProperties>
</file>